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 id="405" r:id="rId144"/>
    <p:sldId id="406" r:id="rId145"/>
    <p:sldId id="260" r:id="rId146"/>
    <p:sldId id="261" r:id="rId147"/>
    <p:sldId id="262" r:id="rId148"/>
    <p:sldId id="263" r:id="rId1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80" autoAdjust="0"/>
    <p:restoredTop sz="94660"/>
  </p:normalViewPr>
  <p:slideViewPr>
    <p:cSldViewPr snapToGrid="0">
      <p:cViewPr varScale="1">
        <p:scale>
          <a:sx n="78" d="100"/>
          <a:sy n="78" d="100"/>
        </p:scale>
        <p:origin x="6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5560"/>
            <a:ext cx="12192000" cy="6858000"/>
          </a:xfrm>
          <a:prstGeom prst="rect">
            <a:avLst/>
          </a:prstGeom>
        </p:spPr>
      </p:pic>
      <p:sp>
        <p:nvSpPr>
          <p:cNvPr id="9" name="矩形 8"/>
          <p:cNvSpPr/>
          <p:nvPr userDrawn="1"/>
        </p:nvSpPr>
        <p:spPr>
          <a:xfrm>
            <a:off x="8136081" y="4167958"/>
            <a:ext cx="4055919" cy="461665"/>
          </a:xfrm>
          <a:prstGeom prst="rect">
            <a:avLst/>
          </a:prstGeom>
        </p:spPr>
        <p:txBody>
          <a:bodyPr wrap="none">
            <a:spAutoFit/>
          </a:bodyPr>
          <a:lstStyle/>
          <a:p>
            <a:r>
              <a:rPr lang="en-US" altLang="zh-CN" sz="2400" b="1" smtClean="0">
                <a:latin typeface="黑体" panose="02010609060101010101" pitchFamily="49" charset="-122"/>
                <a:ea typeface="黑体" panose="02010609060101010101" pitchFamily="49" charset="-122"/>
              </a:rPr>
              <a:t>【YOOTK】</a:t>
            </a:r>
            <a:r>
              <a:rPr lang="zh-CN" altLang="en-US" sz="2400" b="1" smtClean="0">
                <a:latin typeface="黑体" panose="02010609060101010101" pitchFamily="49" charset="-122"/>
                <a:ea typeface="黑体" panose="02010609060101010101" pitchFamily="49" charset="-122"/>
              </a:rPr>
              <a:t>沐言科技：李兴华</a:t>
            </a:r>
            <a:endParaRPr lang="zh-CN" altLang="en-US" sz="2400" b="1">
              <a:latin typeface="黑体" panose="02010609060101010101" pitchFamily="49" charset="-122"/>
              <a:ea typeface="黑体" panose="02010609060101010101" pitchFamily="49" charset="-122"/>
            </a:endParaRPr>
          </a:p>
        </p:txBody>
      </p:sp>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64442" y="4629623"/>
            <a:ext cx="1325075" cy="1276299"/>
          </a:xfrm>
          <a:prstGeom prst="rect">
            <a:avLst/>
          </a:prstGeom>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843" y="3078976"/>
            <a:ext cx="772170" cy="77217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160" y="92115"/>
            <a:ext cx="11962765" cy="6729055"/>
          </a:xfrm>
          <a:prstGeom prst="rect">
            <a:avLst/>
          </a:prstGeom>
        </p:spPr>
      </p:pic>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9008" y="5132280"/>
            <a:ext cx="529984" cy="529984"/>
          </a:xfrm>
          <a:prstGeom prst="rect">
            <a:avLst/>
          </a:prstGeom>
        </p:spPr>
      </p:pic>
      <p:sp>
        <p:nvSpPr>
          <p:cNvPr id="8" name="矩形 7"/>
          <p:cNvSpPr/>
          <p:nvPr userDrawn="1"/>
        </p:nvSpPr>
        <p:spPr>
          <a:xfrm>
            <a:off x="4376057" y="2299178"/>
            <a:ext cx="7815943" cy="1876582"/>
          </a:xfrm>
          <a:prstGeom prst="rect">
            <a:avLst/>
          </a:prstGeom>
          <a:solidFill>
            <a:schemeClr val="accent1">
              <a:lumMod val="20000"/>
              <a:lumOff val="80000"/>
              <a:alpha val="79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b="1" smtClean="0"/>
          </a:p>
        </p:txBody>
      </p:sp>
      <p:sp>
        <p:nvSpPr>
          <p:cNvPr id="2" name="标题 1"/>
          <p:cNvSpPr>
            <a:spLocks noGrp="1"/>
          </p:cNvSpPr>
          <p:nvPr>
            <p:ph type="ctrTitle"/>
          </p:nvPr>
        </p:nvSpPr>
        <p:spPr>
          <a:xfrm>
            <a:off x="4423956" y="2449439"/>
            <a:ext cx="7680960" cy="648587"/>
          </a:xfrm>
        </p:spPr>
        <p:txBody>
          <a:bodyPr anchor="b">
            <a:normAutofit/>
          </a:bodyPr>
          <a:lstStyle>
            <a:lvl1pPr algn="l">
              <a:defRPr sz="3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423956" y="3378497"/>
            <a:ext cx="7680960" cy="491699"/>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8489894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89222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360649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7169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41425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166551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44806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1888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5755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756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04604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73574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标题占位符 1"/>
          <p:cNvSpPr>
            <a:spLocks noGrp="1"/>
          </p:cNvSpPr>
          <p:nvPr>
            <p:ph type="title"/>
          </p:nvPr>
        </p:nvSpPr>
        <p:spPr>
          <a:xfrm>
            <a:off x="67491" y="69035"/>
            <a:ext cx="12020006" cy="78005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7491" y="849087"/>
            <a:ext cx="12020006" cy="593053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114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67807" y="2462532"/>
            <a:ext cx="7580501" cy="605407"/>
          </a:xfrm>
          <a:prstGeom prst="rect">
            <a:avLst/>
          </a:prstGeom>
        </p:spPr>
        <p:txBody>
          <a:bodyPr/>
          <a:lstStyle>
            <a:lvl1pPr algn="l" defTabSz="914400" rtl="0" eaLnBrk="1" latinLnBrk="0" hangingPunct="1">
              <a:spcBef>
                <a:spcPct val="0"/>
              </a:spcBef>
              <a:buNone/>
              <a:defRPr sz="2800" kern="1200">
                <a:solidFill>
                  <a:schemeClr val="tx1">
                    <a:lumMod val="95000"/>
                    <a:lumOff val="5000"/>
                  </a:schemeClr>
                </a:solidFill>
                <a:latin typeface="微软雅黑" pitchFamily="34" charset="-122"/>
                <a:ea typeface="微软雅黑" pitchFamily="34" charset="-122"/>
                <a:cs typeface="+mj-cs"/>
              </a:defRPr>
            </a:lvl1pPr>
          </a:lstStyle>
          <a:p>
            <a:r>
              <a:rPr lang="en-US" altLang="zh-CN" sz="3600" smtClean="0"/>
              <a:t>SpringCloud</a:t>
            </a:r>
            <a:r>
              <a:rPr lang="zh-CN" altLang="en-US" sz="3600" smtClean="0"/>
              <a:t>就业编程实战</a:t>
            </a:r>
            <a:endParaRPr lang="zh-CN" altLang="en-US" sz="3600"/>
          </a:p>
        </p:txBody>
      </p:sp>
      <p:sp>
        <p:nvSpPr>
          <p:cNvPr id="5" name="副标题 2"/>
          <p:cNvSpPr txBox="1">
            <a:spLocks/>
          </p:cNvSpPr>
          <p:nvPr/>
        </p:nvSpPr>
        <p:spPr>
          <a:xfrm>
            <a:off x="4467807" y="3358588"/>
            <a:ext cx="5658976" cy="582042"/>
          </a:xfrm>
          <a:prstGeom prst="rect">
            <a:avLst/>
          </a:prstGeom>
        </p:spPr>
        <p:txBody>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Wingdings" pitchFamily="2" charset="2"/>
              <a:buChar char="Ø"/>
              <a:defRPr sz="14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smtClean="0"/>
              <a:t>第</a:t>
            </a:r>
            <a:r>
              <a:rPr lang="en-US" altLang="zh-CN" sz="2800" smtClean="0"/>
              <a:t>4</a:t>
            </a:r>
            <a:r>
              <a:rPr lang="zh-CN" altLang="en-US" sz="2800" smtClean="0"/>
              <a:t>章：</a:t>
            </a:r>
            <a:r>
              <a:rPr lang="en-US" altLang="zh-CN" sz="2800"/>
              <a:t>SpringCloud</a:t>
            </a:r>
            <a:r>
              <a:rPr lang="zh-CN" altLang="en-US" sz="2800"/>
              <a:t>集群服务</a:t>
            </a:r>
            <a:endParaRPr lang="zh-CN" altLang="en-US" sz="2800"/>
          </a:p>
        </p:txBody>
      </p:sp>
    </p:spTree>
    <p:extLst>
      <p:ext uri="{BB962C8B-B14F-4D97-AF65-F5344CB8AC3E}">
        <p14:creationId xmlns:p14="http://schemas.microsoft.com/office/powerpoint/2010/main" val="393994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Nacos</a:t>
            </a:r>
            <a:r>
              <a:rPr lang="zh-CN" altLang="en-US" smtClean="0"/>
              <a:t>配置文件</a:t>
            </a:r>
            <a:endParaRPr lang="zh-CN" altLang="en-US"/>
          </a:p>
        </p:txBody>
      </p:sp>
      <p:sp>
        <p:nvSpPr>
          <p:cNvPr id="3" name="内容占位符 2"/>
          <p:cNvSpPr>
            <a:spLocks noGrp="1"/>
          </p:cNvSpPr>
          <p:nvPr>
            <p:ph idx="1"/>
          </p:nvPr>
        </p:nvSpPr>
        <p:spPr/>
        <p:txBody>
          <a:bodyPr/>
          <a:lstStyle/>
          <a:p>
            <a:r>
              <a:rPr lang="zh-CN" altLang="en-US" smtClean="0"/>
              <a:t>复制配置模版：</a:t>
            </a:r>
            <a:r>
              <a:rPr lang="en-US" altLang="zh-CN"/>
              <a:t>cp /usr/local/nacos/conf/cluster.conf.example /</a:t>
            </a:r>
            <a:r>
              <a:rPr lang="en-US" altLang="zh-CN" smtClean="0"/>
              <a:t>usr/local/nacos/conf/cluster.conf</a:t>
            </a:r>
          </a:p>
          <a:p>
            <a:r>
              <a:rPr lang="zh-CN" altLang="en-US" smtClean="0"/>
              <a:t>编辑配置文件：</a:t>
            </a:r>
            <a:r>
              <a:rPr lang="en-US" altLang="zh-CN"/>
              <a:t>vi /</a:t>
            </a:r>
            <a:r>
              <a:rPr lang="en-US" altLang="zh-CN" smtClean="0"/>
              <a:t>usr/local/nacos/conf/cluster.conf</a:t>
            </a:r>
          </a:p>
          <a:p>
            <a:pPr lvl="1"/>
            <a:r>
              <a:rPr lang="en-US" altLang="zh-CN"/>
              <a:t># Nacos</a:t>
            </a:r>
            <a:r>
              <a:rPr lang="zh-CN" altLang="en-US"/>
              <a:t>提供的配置参考中明确要求配置时必须使用</a:t>
            </a:r>
            <a:r>
              <a:rPr lang="en-US" altLang="zh-CN"/>
              <a:t>IP</a:t>
            </a:r>
            <a:r>
              <a:rPr lang="zh-CN" altLang="en-US"/>
              <a:t>地址，端口如果不写则默认使用</a:t>
            </a:r>
            <a:r>
              <a:rPr lang="en-US" altLang="zh-CN"/>
              <a:t>8848</a:t>
            </a:r>
          </a:p>
          <a:p>
            <a:pPr lvl="1"/>
            <a:r>
              <a:rPr lang="en-US" altLang="zh-CN"/>
              <a:t>nacos-cluster-a:8848</a:t>
            </a:r>
          </a:p>
          <a:p>
            <a:pPr lvl="1"/>
            <a:r>
              <a:rPr lang="en-US" altLang="zh-CN"/>
              <a:t>nacos-cluster-b:8848</a:t>
            </a:r>
          </a:p>
          <a:p>
            <a:pPr lvl="1"/>
            <a:r>
              <a:rPr lang="en-US" altLang="zh-CN"/>
              <a:t>nacos-cluster-c:8848</a:t>
            </a:r>
          </a:p>
          <a:p>
            <a:pPr lvl="1"/>
            <a:endParaRPr lang="zh-CN" altLang="en-US"/>
          </a:p>
        </p:txBody>
      </p:sp>
    </p:spTree>
    <p:extLst>
      <p:ext uri="{BB962C8B-B14F-4D97-AF65-F5344CB8AC3E}">
        <p14:creationId xmlns:p14="http://schemas.microsoft.com/office/powerpoint/2010/main" val="25905598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数据压缩传输</a:t>
            </a:r>
            <a:endParaRPr lang="zh-CN" altLang="en-US"/>
          </a:p>
        </p:txBody>
      </p:sp>
      <p:sp>
        <p:nvSpPr>
          <p:cNvPr id="3" name="内容占位符 2"/>
          <p:cNvSpPr>
            <a:spLocks noGrp="1"/>
          </p:cNvSpPr>
          <p:nvPr>
            <p:ph idx="1"/>
          </p:nvPr>
        </p:nvSpPr>
        <p:spPr/>
        <p:txBody>
          <a:bodyPr/>
          <a:lstStyle/>
          <a:p>
            <a:r>
              <a:rPr lang="zh-CN" altLang="zh-CN"/>
              <a:t>为了进一步提升数据传输的性能，在</a:t>
            </a:r>
            <a:r>
              <a:rPr lang="en-US" altLang="zh-CN"/>
              <a:t>Feign</a:t>
            </a:r>
            <a:r>
              <a:rPr lang="zh-CN" altLang="zh-CN"/>
              <a:t>组件中提供了请求与响应数据的</a:t>
            </a:r>
            <a:r>
              <a:rPr lang="en-US" altLang="zh-CN"/>
              <a:t>GZIP</a:t>
            </a:r>
            <a:r>
              <a:rPr lang="zh-CN" altLang="zh-CN"/>
              <a:t>压缩处理操作，这样当传输的数据量较大时就可以自动实现请求与响应数据的压缩与解压缩处</a:t>
            </a:r>
            <a:r>
              <a:rPr lang="zh-CN" altLang="zh-CN" smtClean="0"/>
              <a:t>理。</a:t>
            </a:r>
            <a:r>
              <a:rPr lang="zh-CN" altLang="zh-CN"/>
              <a:t>在</a:t>
            </a:r>
            <a:r>
              <a:rPr lang="en-US" altLang="zh-CN"/>
              <a:t>Feign</a:t>
            </a:r>
            <a:r>
              <a:rPr lang="zh-CN" altLang="zh-CN"/>
              <a:t>中对于数据的压缩可以直接通过</a:t>
            </a:r>
            <a:r>
              <a:rPr lang="en-US" altLang="zh-CN"/>
              <a:t>application.yml</a:t>
            </a:r>
            <a:r>
              <a:rPr lang="zh-CN" altLang="zh-CN"/>
              <a:t>配置实现，而在配置时就需要同时启用请求和响应数据的压缩处理</a:t>
            </a:r>
            <a:r>
              <a:rPr lang="zh-CN"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en-US" altLang="zh-CN"/>
              <a:t>GZIP</a:t>
            </a:r>
            <a:r>
              <a:rPr lang="zh-CN" altLang="zh-CN"/>
              <a:t>（</a:t>
            </a:r>
            <a:r>
              <a:rPr lang="en-US" altLang="zh-CN"/>
              <a:t>GUN Zip</a:t>
            </a:r>
            <a:r>
              <a:rPr lang="zh-CN" altLang="zh-CN"/>
              <a:t>）主要是用来描述文件的压缩格式，最早是由</a:t>
            </a:r>
            <a:r>
              <a:rPr lang="en-US" altLang="zh-CN"/>
              <a:t>Jean-loup Gailly</a:t>
            </a:r>
            <a:r>
              <a:rPr lang="zh-CN" altLang="zh-CN"/>
              <a:t>和</a:t>
            </a:r>
            <a:r>
              <a:rPr lang="en-US" altLang="zh-CN"/>
              <a:t>Mark Adler</a:t>
            </a:r>
            <a:r>
              <a:rPr lang="zh-CN" altLang="zh-CN"/>
              <a:t>创建，主要在</a:t>
            </a:r>
            <a:r>
              <a:rPr lang="en-US" altLang="zh-CN"/>
              <a:t>UNIX</a:t>
            </a:r>
            <a:r>
              <a:rPr lang="zh-CN" altLang="zh-CN"/>
              <a:t>系统中使用，在</a:t>
            </a:r>
            <a:r>
              <a:rPr lang="en-US" altLang="zh-CN"/>
              <a:t>HTTP</a:t>
            </a:r>
            <a:r>
              <a:rPr lang="zh-CN" altLang="zh-CN"/>
              <a:t>协议上的</a:t>
            </a:r>
            <a:r>
              <a:rPr lang="en-US" altLang="zh-CN"/>
              <a:t>GZIP</a:t>
            </a:r>
            <a:r>
              <a:rPr lang="zh-CN" altLang="zh-CN"/>
              <a:t>编码是一种用来改进</a:t>
            </a:r>
            <a:r>
              <a:rPr lang="en-US" altLang="zh-CN"/>
              <a:t>WEB</a:t>
            </a:r>
            <a:r>
              <a:rPr lang="zh-CN" altLang="zh-CN"/>
              <a:t>应用程序性能的技术，可以基于压缩结构高效的实现网络传输（文本数据内容可以压缩到原始文本大小的</a:t>
            </a:r>
            <a:r>
              <a:rPr lang="en-US" altLang="zh-CN"/>
              <a:t>40%</a:t>
            </a:r>
            <a:r>
              <a:rPr lang="zh-CN" altLang="zh-CN"/>
              <a:t>），现在大部分的服务器都有</a:t>
            </a:r>
            <a:r>
              <a:rPr lang="en-US" altLang="zh-CN"/>
              <a:t>GZIP</a:t>
            </a:r>
            <a:r>
              <a:rPr lang="zh-CN" altLang="zh-CN"/>
              <a:t>支持。</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37" y="2350539"/>
            <a:ext cx="11739314" cy="22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52831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Feign</a:t>
            </a:r>
            <a:r>
              <a:rPr lang="zh-CN" altLang="zh-CN"/>
              <a:t>压缩传输</a:t>
            </a:r>
            <a:endParaRPr lang="zh-CN" altLang="en-US"/>
          </a:p>
        </p:txBody>
      </p:sp>
      <p:graphicFrame>
        <p:nvGraphicFramePr>
          <p:cNvPr id="4" name="表格 3"/>
          <p:cNvGraphicFramePr>
            <a:graphicFrameLocks noGrp="1"/>
          </p:cNvGraphicFramePr>
          <p:nvPr>
            <p:extLst/>
          </p:nvPr>
        </p:nvGraphicFramePr>
        <p:xfrm>
          <a:off x="207284" y="849086"/>
          <a:ext cx="11704853" cy="5734593"/>
        </p:xfrm>
        <a:graphic>
          <a:graphicData uri="http://schemas.openxmlformats.org/drawingml/2006/table">
            <a:tbl>
              <a:tblPr firstRow="1" firstCol="1" lastRow="1" lastCol="1" bandRow="1" bandCol="1">
                <a:tableStyleId>{5940675A-B579-460E-94D1-54222C63F5DA}</a:tableStyleId>
              </a:tblPr>
              <a:tblGrid>
                <a:gridCol w="11704853">
                  <a:extLst>
                    <a:ext uri="{9D8B030D-6E8A-4147-A177-3AD203B41FA5}">
                      <a16:colId xmlns:a16="http://schemas.microsoft.com/office/drawing/2014/main" val="2444833552"/>
                    </a:ext>
                  </a:extLst>
                </a:gridCol>
              </a:tblGrid>
              <a:tr h="5734593">
                <a:tc>
                  <a:txBody>
                    <a:bodyPr/>
                    <a:lstStyle/>
                    <a:p>
                      <a:r>
                        <a:rPr lang="en-US" sz="1600">
                          <a:effectLst/>
                        </a:rPr>
                        <a:t>server: 							# </a:t>
                      </a:r>
                      <a:r>
                        <a:rPr lang="zh-CN" sz="1600">
                          <a:effectLst/>
                        </a:rPr>
                        <a:t>服务端配置</a:t>
                      </a:r>
                      <a:r>
                        <a:rPr lang="en-US" sz="1600">
                          <a:effectLst/>
                        </a:rPr>
                        <a:t/>
                      </a:r>
                      <a:br>
                        <a:rPr lang="en-US" sz="1600">
                          <a:effectLst/>
                        </a:rPr>
                      </a:br>
                      <a:r>
                        <a:rPr lang="en-US" sz="1600">
                          <a:effectLst/>
                        </a:rPr>
                        <a:t>  port: 80 						# 80</a:t>
                      </a:r>
                      <a:r>
                        <a:rPr lang="zh-CN" sz="1600">
                          <a:effectLst/>
                        </a:rPr>
                        <a:t>端口监听</a:t>
                      </a:r>
                      <a:r>
                        <a:rPr lang="en-US" sz="1600">
                          <a:effectLst/>
                        </a:rPr>
                        <a:t/>
                      </a:r>
                      <a:br>
                        <a:rPr lang="en-US" sz="1600">
                          <a:effectLst/>
                        </a:rPr>
                      </a:br>
                      <a:r>
                        <a:rPr lang="en-US" sz="1600">
                          <a:effectLst/>
                        </a:rPr>
                        <a:t>  compression: 						# SpringBoot</a:t>
                      </a:r>
                      <a:r>
                        <a:rPr lang="zh-CN" sz="1600">
                          <a:effectLst/>
                        </a:rPr>
                        <a:t>压缩配置</a:t>
                      </a:r>
                      <a:r>
                        <a:rPr lang="en-US" sz="1600">
                          <a:effectLst/>
                        </a:rPr>
                        <a:t/>
                      </a:r>
                      <a:br>
                        <a:rPr lang="en-US" sz="1600">
                          <a:effectLst/>
                        </a:rPr>
                      </a:br>
                      <a:r>
                        <a:rPr lang="en-US" sz="1600">
                          <a:effectLst/>
                        </a:rPr>
                        <a:t>    enabled: true 					# </a:t>
                      </a:r>
                      <a:r>
                        <a:rPr lang="zh-CN" sz="1600">
                          <a:effectLst/>
                        </a:rPr>
                        <a:t>启用压缩</a:t>
                      </a:r>
                      <a:r>
                        <a:rPr lang="en-US" sz="1600">
                          <a:effectLst/>
                        </a:rPr>
                        <a:t/>
                      </a:r>
                      <a:br>
                        <a:rPr lang="en-US" sz="1600">
                          <a:effectLst/>
                        </a:rPr>
                      </a:br>
                      <a:r>
                        <a:rPr lang="en-US" sz="1600">
                          <a:effectLst/>
                        </a:rPr>
                        <a:t>    mime-types: application/json,application/xml,text/html,text/xml,text/plain # </a:t>
                      </a:r>
                      <a:r>
                        <a:rPr lang="zh-CN" sz="1600">
                          <a:effectLst/>
                        </a:rPr>
                        <a:t>压缩</a:t>
                      </a:r>
                      <a:r>
                        <a:rPr lang="en-US" sz="1600">
                          <a:effectLst/>
                        </a:rPr>
                        <a:t>MIME</a:t>
                      </a:r>
                      <a:br>
                        <a:rPr lang="en-US" sz="1600">
                          <a:effectLst/>
                        </a:rPr>
                      </a:br>
                      <a:r>
                        <a:rPr lang="en-US" sz="1600">
                          <a:effectLst/>
                        </a:rPr>
                        <a:t>feign:</a:t>
                      </a:r>
                      <a:br>
                        <a:rPr lang="en-US" sz="1600">
                          <a:effectLst/>
                        </a:rPr>
                      </a:br>
                      <a:r>
                        <a:rPr lang="en-US" sz="1600">
                          <a:effectLst/>
                        </a:rPr>
                        <a:t>  compression: 						# GZIP</a:t>
                      </a:r>
                      <a:r>
                        <a:rPr lang="zh-CN" sz="1600">
                          <a:effectLst/>
                        </a:rPr>
                        <a:t>压缩配置</a:t>
                      </a:r>
                      <a:r>
                        <a:rPr lang="en-US" sz="1600">
                          <a:effectLst/>
                        </a:rPr>
                        <a:t/>
                      </a:r>
                      <a:br>
                        <a:rPr lang="en-US" sz="1600">
                          <a:effectLst/>
                        </a:rPr>
                      </a:br>
                      <a:r>
                        <a:rPr lang="en-US" sz="1600">
                          <a:effectLst/>
                        </a:rPr>
                        <a:t>    request: 						# </a:t>
                      </a:r>
                      <a:r>
                        <a:rPr lang="zh-CN" sz="1600">
                          <a:effectLst/>
                        </a:rPr>
                        <a:t>请求配置</a:t>
                      </a:r>
                      <a:r>
                        <a:rPr lang="en-US" sz="1600">
                          <a:effectLst/>
                        </a:rPr>
                        <a:t/>
                      </a:r>
                      <a:br>
                        <a:rPr lang="en-US" sz="1600">
                          <a:effectLst/>
                        </a:rPr>
                      </a:br>
                      <a:r>
                        <a:rPr lang="en-US" sz="1600">
                          <a:effectLst/>
                        </a:rPr>
                        <a:t>      enabled: true 					# </a:t>
                      </a:r>
                      <a:r>
                        <a:rPr lang="zh-CN" sz="1600">
                          <a:effectLst/>
                        </a:rPr>
                        <a:t>启用压缩</a:t>
                      </a:r>
                      <a:r>
                        <a:rPr lang="en-US" sz="1600">
                          <a:effectLst/>
                        </a:rPr>
                        <a:t/>
                      </a:r>
                      <a:br>
                        <a:rPr lang="en-US" sz="1600">
                          <a:effectLst/>
                        </a:rPr>
                      </a:br>
                      <a:r>
                        <a:rPr lang="en-US" sz="1600">
                          <a:effectLst/>
                        </a:rPr>
                        <a:t>      mime-types: text/xml,application/xml,application/json 	# </a:t>
                      </a:r>
                      <a:r>
                        <a:rPr lang="zh-CN" sz="1600">
                          <a:effectLst/>
                        </a:rPr>
                        <a:t>配置压缩支持的</a:t>
                      </a:r>
                      <a:r>
                        <a:rPr lang="en-US" sz="1600">
                          <a:effectLst/>
                        </a:rPr>
                        <a:t>MIME</a:t>
                      </a:r>
                      <a:br>
                        <a:rPr lang="en-US" sz="1600">
                          <a:effectLst/>
                        </a:rPr>
                      </a:br>
                      <a:r>
                        <a:rPr lang="en-US" sz="1600">
                          <a:effectLst/>
                        </a:rPr>
                        <a:t>      min-request-size: 512 				# </a:t>
                      </a:r>
                      <a:r>
                        <a:rPr lang="zh-CN" sz="1600">
                          <a:effectLst/>
                        </a:rPr>
                        <a:t>压缩数据大小的最小阈值</a:t>
                      </a:r>
                      <a:r>
                        <a:rPr lang="en-US" sz="1600">
                          <a:effectLst/>
                        </a:rPr>
                        <a:t/>
                      </a:r>
                      <a:br>
                        <a:rPr lang="en-US" sz="1600">
                          <a:effectLst/>
                        </a:rPr>
                      </a:br>
                      <a:r>
                        <a:rPr lang="en-US" sz="1600">
                          <a:effectLst/>
                        </a:rPr>
                        <a:t>    response: 						# </a:t>
                      </a:r>
                      <a:r>
                        <a:rPr lang="zh-CN" sz="1600">
                          <a:effectLst/>
                        </a:rPr>
                        <a:t>响应配置</a:t>
                      </a:r>
                      <a:r>
                        <a:rPr lang="en-US" sz="1600">
                          <a:effectLst/>
                        </a:rPr>
                        <a:t/>
                      </a:r>
                      <a:br>
                        <a:rPr lang="en-US" sz="1600">
                          <a:effectLst/>
                        </a:rPr>
                      </a:br>
                      <a:r>
                        <a:rPr lang="en-US" sz="1600">
                          <a:effectLst/>
                        </a:rPr>
                        <a:t>      enabled: true 					# </a:t>
                      </a:r>
                      <a:r>
                        <a:rPr lang="zh-CN" sz="1600">
                          <a:effectLst/>
                        </a:rPr>
                        <a:t>启用压缩</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013437944"/>
                  </a:ext>
                </a:extLst>
              </a:tr>
            </a:tbl>
          </a:graphicData>
        </a:graphic>
      </p:graphicFrame>
    </p:spTree>
    <p:extLst>
      <p:ext uri="{BB962C8B-B14F-4D97-AF65-F5344CB8AC3E}">
        <p14:creationId xmlns:p14="http://schemas.microsoft.com/office/powerpoint/2010/main" val="22871106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Feign</a:t>
            </a:r>
            <a:r>
              <a:rPr lang="zh-CN" altLang="zh-CN"/>
              <a:t>工作原理</a:t>
            </a:r>
            <a:endParaRPr lang="zh-CN" altLang="en-US"/>
          </a:p>
        </p:txBody>
      </p:sp>
      <p:sp>
        <p:nvSpPr>
          <p:cNvPr id="3" name="内容占位符 2"/>
          <p:cNvSpPr>
            <a:spLocks noGrp="1"/>
          </p:cNvSpPr>
          <p:nvPr>
            <p:ph idx="1"/>
          </p:nvPr>
        </p:nvSpPr>
        <p:spPr/>
        <p:txBody>
          <a:bodyPr/>
          <a:lstStyle/>
          <a:p>
            <a:r>
              <a:rPr lang="en-US" altLang="zh-CN"/>
              <a:t>Feign</a:t>
            </a:r>
            <a:r>
              <a:rPr lang="zh-CN" altLang="zh-CN"/>
              <a:t>组件本质上是封装了</a:t>
            </a:r>
            <a:r>
              <a:rPr lang="en-US" altLang="zh-CN"/>
              <a:t>HTTP</a:t>
            </a:r>
            <a:r>
              <a:rPr lang="zh-CN" altLang="zh-CN"/>
              <a:t>请求与响应处理过程，使得整个的处理机制更加符合面向对象的设计形式，但是最终的接口实现子类必定是在远程服务端，所以消费端在进行接口执行远程方法时，就需要基于动态代理机制来生成接口实现子类，最终实现服务调用</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32" y="2383789"/>
            <a:ext cx="11632923" cy="254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2865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8176" y="4218679"/>
            <a:ext cx="7796010" cy="235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a:t>feign.Feign.Builder</a:t>
            </a:r>
            <a:r>
              <a:rPr lang="zh-CN" altLang="zh-CN"/>
              <a:t>源代码</a:t>
            </a:r>
            <a:endParaRPr lang="zh-CN" altLang="en-US"/>
          </a:p>
        </p:txBody>
      </p:sp>
      <p:graphicFrame>
        <p:nvGraphicFramePr>
          <p:cNvPr id="4" name="表格 3"/>
          <p:cNvGraphicFramePr>
            <a:graphicFrameLocks noGrp="1"/>
          </p:cNvGraphicFramePr>
          <p:nvPr>
            <p:extLst/>
          </p:nvPr>
        </p:nvGraphicFramePr>
        <p:xfrm>
          <a:off x="190659" y="849087"/>
          <a:ext cx="11804606" cy="5817720"/>
        </p:xfrm>
        <a:graphic>
          <a:graphicData uri="http://schemas.openxmlformats.org/drawingml/2006/table">
            <a:tbl>
              <a:tblPr firstRow="1" firstCol="1" lastRow="1" lastCol="1" bandRow="1" bandCol="1">
                <a:tableStyleId>{5940675A-B579-460E-94D1-54222C63F5DA}</a:tableStyleId>
              </a:tblPr>
              <a:tblGrid>
                <a:gridCol w="11804606">
                  <a:extLst>
                    <a:ext uri="{9D8B030D-6E8A-4147-A177-3AD203B41FA5}">
                      <a16:colId xmlns:a16="http://schemas.microsoft.com/office/drawing/2014/main" val="1496023170"/>
                    </a:ext>
                  </a:extLst>
                </a:gridCol>
              </a:tblGrid>
              <a:tr h="5817720">
                <a:tc>
                  <a:txBody>
                    <a:bodyPr/>
                    <a:lstStyle/>
                    <a:p>
                      <a:r>
                        <a:rPr lang="en-US" sz="1200">
                          <a:effectLst/>
                        </a:rPr>
                        <a:t>package feign; 	</a:t>
                      </a:r>
                      <a:r>
                        <a:rPr lang="en-US" sz="1200" smtClean="0">
                          <a:effectLst/>
                        </a:rPr>
                        <a:t>// </a:t>
                      </a:r>
                      <a:r>
                        <a:rPr lang="en-US" sz="1200">
                          <a:effectLst/>
                        </a:rPr>
                        <a:t>feign</a:t>
                      </a:r>
                      <a:r>
                        <a:rPr lang="zh-CN" sz="1200">
                          <a:effectLst/>
                        </a:rPr>
                        <a:t>组件原生包</a:t>
                      </a:r>
                      <a:r>
                        <a:rPr lang="en-US" sz="1200">
                          <a:effectLst/>
                        </a:rPr>
                        <a:t/>
                      </a:r>
                      <a:br>
                        <a:rPr lang="en-US" sz="1200">
                          <a:effectLst/>
                        </a:rPr>
                      </a:br>
                      <a:r>
                        <a:rPr lang="en-US" sz="1200">
                          <a:effectLst/>
                        </a:rPr>
                        <a:t>public abstract class Feign {</a:t>
                      </a:r>
                      <a:br>
                        <a:rPr lang="en-US" sz="1200">
                          <a:effectLst/>
                        </a:rPr>
                      </a:br>
                      <a:r>
                        <a:rPr lang="en-US" sz="1200">
                          <a:effectLst/>
                        </a:rPr>
                        <a:t>  public static Builder builder() {	</a:t>
                      </a:r>
                      <a:r>
                        <a:rPr lang="en-US" sz="1200" smtClean="0">
                          <a:effectLst/>
                        </a:rPr>
                        <a:t>// </a:t>
                      </a:r>
                      <a:r>
                        <a:rPr lang="zh-CN" sz="1200">
                          <a:effectLst/>
                        </a:rPr>
                        <a:t>获取</a:t>
                      </a:r>
                      <a:r>
                        <a:rPr lang="en-US" sz="1200">
                          <a:effectLst/>
                        </a:rPr>
                        <a:t>FeignBuilder</a:t>
                      </a:r>
                      <a:r>
                        <a:rPr lang="zh-CN" sz="1200">
                          <a:effectLst/>
                        </a:rPr>
                        <a:t>实例</a:t>
                      </a:r>
                      <a:r>
                        <a:rPr lang="en-US" sz="1200">
                          <a:effectLst/>
                        </a:rPr>
                        <a:t/>
                      </a:r>
                      <a:br>
                        <a:rPr lang="en-US" sz="1200">
                          <a:effectLst/>
                        </a:rPr>
                      </a:br>
                      <a:r>
                        <a:rPr lang="en-US" sz="1200">
                          <a:effectLst/>
                        </a:rPr>
                        <a:t>    return new Builder();</a:t>
                      </a:r>
                      <a:br>
                        <a:rPr lang="en-US" sz="1200">
                          <a:effectLst/>
                        </a:rPr>
                      </a:br>
                      <a:r>
                        <a:rPr lang="en-US" sz="1200">
                          <a:effectLst/>
                        </a:rPr>
                        <a:t>  }</a:t>
                      </a:r>
                      <a:br>
                        <a:rPr lang="en-US" sz="1200">
                          <a:effectLst/>
                        </a:rPr>
                      </a:br>
                      <a:r>
                        <a:rPr lang="en-US" sz="1200">
                          <a:effectLst/>
                        </a:rPr>
                        <a:t>  public abstract &lt;T&gt; T newInstance(Target&lt;T&gt; target); 	</a:t>
                      </a:r>
                      <a:br>
                        <a:rPr lang="en-US" sz="1200">
                          <a:effectLst/>
                        </a:rPr>
                      </a:br>
                      <a:r>
                        <a:rPr lang="en-US" sz="1200">
                          <a:effectLst/>
                        </a:rPr>
                        <a:t>  public static class Builder {				</a:t>
                      </a:r>
                      <a:br>
                        <a:rPr lang="en-US" sz="1200">
                          <a:effectLst/>
                        </a:rPr>
                      </a:br>
                      <a:r>
                        <a:rPr lang="en-US" sz="1200">
                          <a:effectLst/>
                        </a:rPr>
                        <a:t>    private final List&lt;RequestInterceptor&gt; requestInterceptors </a:t>
                      </a:r>
                      <a:r>
                        <a:rPr lang="en-US" sz="1200" smtClean="0">
                          <a:effectLst/>
                        </a:rPr>
                        <a:t>= </a:t>
                      </a:r>
                      <a:r>
                        <a:rPr lang="en-US" sz="1200">
                          <a:effectLst/>
                        </a:rPr>
                        <a:t>new ArrayList&lt;RequestInterceptor</a:t>
                      </a:r>
                      <a:r>
                        <a:rPr lang="en-US" sz="1200" smtClean="0">
                          <a:effectLst/>
                        </a:rPr>
                        <a:t>&gt;(); // </a:t>
                      </a:r>
                      <a:r>
                        <a:rPr lang="zh-CN" sz="1200">
                          <a:effectLst/>
                        </a:rPr>
                        <a:t>拦截器</a:t>
                      </a:r>
                      <a:r>
                        <a:rPr lang="en-US" sz="1200">
                          <a:effectLst/>
                        </a:rPr>
                        <a:t/>
                      </a:r>
                      <a:br>
                        <a:rPr lang="en-US" sz="1200">
                          <a:effectLst/>
                        </a:rPr>
                      </a:br>
                      <a:r>
                        <a:rPr lang="en-US" sz="1200">
                          <a:effectLst/>
                        </a:rPr>
                        <a:t>    private Logger.Level logLevel = Logger.Level.NONE; 	// </a:t>
                      </a:r>
                      <a:r>
                        <a:rPr lang="zh-CN" sz="1200">
                          <a:effectLst/>
                        </a:rPr>
                        <a:t>日志级别</a:t>
                      </a:r>
                      <a:r>
                        <a:rPr lang="en-US" sz="1200">
                          <a:effectLst/>
                        </a:rPr>
                        <a:t/>
                      </a:r>
                      <a:br>
                        <a:rPr lang="en-US" sz="1200">
                          <a:effectLst/>
                        </a:rPr>
                      </a:br>
                      <a:r>
                        <a:rPr lang="en-US" sz="1200">
                          <a:effectLst/>
                        </a:rPr>
                        <a:t>    private Contract contract = new Contract.Default();	// </a:t>
                      </a:r>
                      <a:r>
                        <a:rPr lang="zh-CN" sz="1200">
                          <a:effectLst/>
                        </a:rPr>
                        <a:t>注解规则</a:t>
                      </a:r>
                      <a:r>
                        <a:rPr lang="en-US" sz="1200">
                          <a:effectLst/>
                        </a:rPr>
                        <a:t/>
                      </a:r>
                      <a:br>
                        <a:rPr lang="en-US" sz="1200">
                          <a:effectLst/>
                        </a:rPr>
                      </a:br>
                      <a:r>
                        <a:rPr lang="en-US" sz="1200">
                          <a:effectLst/>
                        </a:rPr>
                        <a:t>    private Client client = new Client.Default(null, null); 	// </a:t>
                      </a:r>
                      <a:r>
                        <a:rPr lang="zh-CN" sz="1200">
                          <a:effectLst/>
                        </a:rPr>
                        <a:t>客户端</a:t>
                      </a:r>
                      <a:r>
                        <a:rPr lang="en-US" sz="1200">
                          <a:effectLst/>
                        </a:rPr>
                        <a:t/>
                      </a:r>
                      <a:br>
                        <a:rPr lang="en-US" sz="1200">
                          <a:effectLst/>
                        </a:rPr>
                      </a:br>
                      <a:r>
                        <a:rPr lang="en-US" sz="1200">
                          <a:effectLst/>
                        </a:rPr>
                        <a:t>    private Retryer retryer = new Retryer.Default();	// </a:t>
                      </a:r>
                      <a:r>
                        <a:rPr lang="zh-CN" sz="1200">
                          <a:effectLst/>
                        </a:rPr>
                        <a:t>重试器</a:t>
                      </a:r>
                      <a:r>
                        <a:rPr lang="en-US" sz="1200">
                          <a:effectLst/>
                        </a:rPr>
                        <a:t/>
                      </a:r>
                      <a:br>
                        <a:rPr lang="en-US" sz="1200">
                          <a:effectLst/>
                        </a:rPr>
                      </a:br>
                      <a:r>
                        <a:rPr lang="en-US" sz="1200">
                          <a:effectLst/>
                        </a:rPr>
                        <a:t>    private Logger logger = new NoOpLogger();		// </a:t>
                      </a:r>
                      <a:r>
                        <a:rPr lang="zh-CN" sz="1200">
                          <a:effectLst/>
                        </a:rPr>
                        <a:t>日志</a:t>
                      </a:r>
                      <a:r>
                        <a:rPr lang="en-US" sz="1200">
                          <a:effectLst/>
                        </a:rPr>
                        <a:t/>
                      </a:r>
                      <a:br>
                        <a:rPr lang="en-US" sz="1200">
                          <a:effectLst/>
                        </a:rPr>
                      </a:br>
                      <a:r>
                        <a:rPr lang="en-US" sz="1200">
                          <a:effectLst/>
                        </a:rPr>
                        <a:t>    private Encoder encoder = new Encoder.Default();	// </a:t>
                      </a:r>
                      <a:r>
                        <a:rPr lang="zh-CN" sz="1200">
                          <a:effectLst/>
                        </a:rPr>
                        <a:t>编码器</a:t>
                      </a:r>
                      <a:r>
                        <a:rPr lang="en-US" sz="1200">
                          <a:effectLst/>
                        </a:rPr>
                        <a:t/>
                      </a:r>
                      <a:br>
                        <a:rPr lang="en-US" sz="1200">
                          <a:effectLst/>
                        </a:rPr>
                      </a:br>
                      <a:r>
                        <a:rPr lang="en-US" sz="1200">
                          <a:effectLst/>
                        </a:rPr>
                        <a:t>    private Decoder decoder = new Decoder.Default();	// </a:t>
                      </a:r>
                      <a:r>
                        <a:rPr lang="zh-CN" sz="1200">
                          <a:effectLst/>
                        </a:rPr>
                        <a:t>解码器</a:t>
                      </a:r>
                      <a:r>
                        <a:rPr lang="en-US" sz="1200">
                          <a:effectLst/>
                        </a:rPr>
                        <a:t/>
                      </a:r>
                      <a:br>
                        <a:rPr lang="en-US" sz="1200">
                          <a:effectLst/>
                        </a:rPr>
                      </a:br>
                      <a:r>
                        <a:rPr lang="en-US" sz="1200">
                          <a:effectLst/>
                        </a:rPr>
                        <a:t>    private QueryMapEncoder queryMapEncoder = new FieldQueryMapEncoder();</a:t>
                      </a:r>
                      <a:br>
                        <a:rPr lang="en-US" sz="1200">
                          <a:effectLst/>
                        </a:rPr>
                      </a:br>
                      <a:r>
                        <a:rPr lang="en-US" sz="1200">
                          <a:effectLst/>
                        </a:rPr>
                        <a:t>    private ErrorDecoder errorDecoder = new ErrorDecoder.Default();</a:t>
                      </a:r>
                      <a:br>
                        <a:rPr lang="en-US" sz="1200">
                          <a:effectLst/>
                        </a:rPr>
                      </a:br>
                      <a:r>
                        <a:rPr lang="en-US" sz="1200">
                          <a:effectLst/>
                        </a:rPr>
                        <a:t>    private Options options = new Options();</a:t>
                      </a:r>
                      <a:br>
                        <a:rPr lang="en-US" sz="1200">
                          <a:effectLst/>
                        </a:rPr>
                      </a:br>
                      <a:r>
                        <a:rPr lang="en-US" sz="1200">
                          <a:effectLst/>
                        </a:rPr>
                        <a:t>    private InvocationHandlerFactory invocationHandlerFactory =</a:t>
                      </a:r>
                      <a:br>
                        <a:rPr lang="en-US" sz="1200">
                          <a:effectLst/>
                        </a:rPr>
                      </a:br>
                      <a:r>
                        <a:rPr lang="en-US" sz="1200">
                          <a:effectLst/>
                        </a:rPr>
                        <a:t>        new InvocationHandlerFactory.Default</a:t>
                      </a:r>
                      <a:r>
                        <a:rPr lang="en-US" sz="1200" smtClean="0">
                          <a:effectLst/>
                        </a:rPr>
                        <a:t>(); // </a:t>
                      </a:r>
                      <a:r>
                        <a:rPr lang="zh-CN" sz="1200">
                          <a:effectLst/>
                        </a:rPr>
                        <a:t>动态代理工厂类</a:t>
                      </a:r>
                      <a:r>
                        <a:rPr lang="en-US" sz="1200">
                          <a:effectLst/>
                        </a:rPr>
                        <a:t/>
                      </a:r>
                      <a:br>
                        <a:rPr lang="en-US" sz="1200">
                          <a:effectLst/>
                        </a:rPr>
                      </a:br>
                      <a:r>
                        <a:rPr lang="en-US" sz="1200">
                          <a:effectLst/>
                        </a:rPr>
                        <a:t>    private boolean decode404;</a:t>
                      </a:r>
                      <a:br>
                        <a:rPr lang="en-US" sz="1200">
                          <a:effectLst/>
                        </a:rPr>
                      </a:br>
                      <a:r>
                        <a:rPr lang="en-US" sz="1200">
                          <a:effectLst/>
                        </a:rPr>
                        <a:t>    private boolean closeAfterDecode = true;</a:t>
                      </a:r>
                      <a:br>
                        <a:rPr lang="en-US" sz="1200">
                          <a:effectLst/>
                        </a:rPr>
                      </a:br>
                      <a:r>
                        <a:rPr lang="en-US" sz="1200">
                          <a:effectLst/>
                        </a:rPr>
                        <a:t>    private ExceptionPropagationPolicy propagationPolicy = NONE;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3035352467"/>
                  </a:ext>
                </a:extLst>
              </a:tr>
            </a:tbl>
          </a:graphicData>
        </a:graphic>
      </p:graphicFrame>
    </p:spTree>
    <p:extLst>
      <p:ext uri="{BB962C8B-B14F-4D97-AF65-F5344CB8AC3E}">
        <p14:creationId xmlns:p14="http://schemas.microsoft.com/office/powerpoint/2010/main" val="38663987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FeignAutoConfiguration</a:t>
            </a:r>
            <a:endParaRPr lang="zh-CN" altLang="en-US"/>
          </a:p>
        </p:txBody>
      </p:sp>
      <p:sp>
        <p:nvSpPr>
          <p:cNvPr id="3" name="内容占位符 2"/>
          <p:cNvSpPr>
            <a:spLocks noGrp="1"/>
          </p:cNvSpPr>
          <p:nvPr>
            <p:ph idx="1"/>
          </p:nvPr>
        </p:nvSpPr>
        <p:spPr/>
        <p:txBody>
          <a:bodyPr/>
          <a:lstStyle/>
          <a:p>
            <a:r>
              <a:rPr lang="en-US" altLang="zh-CN"/>
              <a:t>Feign</a:t>
            </a:r>
            <a:r>
              <a:rPr lang="zh-CN" altLang="zh-CN"/>
              <a:t>在进行组件依赖时的核心类主要依靠了</a:t>
            </a:r>
            <a:r>
              <a:rPr lang="en-US" altLang="zh-CN"/>
              <a:t>FeignAutoConfiguration</a:t>
            </a:r>
            <a:r>
              <a:rPr lang="zh-CN" altLang="zh-CN"/>
              <a:t>，所有在</a:t>
            </a:r>
            <a:r>
              <a:rPr lang="en-US" altLang="zh-CN"/>
              <a:t>application.yml</a:t>
            </a:r>
            <a:r>
              <a:rPr lang="zh-CN" altLang="zh-CN"/>
              <a:t>中定义的</a:t>
            </a:r>
            <a:r>
              <a:rPr lang="en-US" altLang="zh-CN"/>
              <a:t>Feign</a:t>
            </a:r>
            <a:r>
              <a:rPr lang="zh-CN" altLang="zh-CN"/>
              <a:t>的配置项，都会通过</a:t>
            </a:r>
            <a:r>
              <a:rPr lang="en-US" altLang="zh-CN"/>
              <a:t>FeignClientProperties</a:t>
            </a:r>
            <a:r>
              <a:rPr lang="zh-CN" altLang="zh-CN"/>
              <a:t>（基本配置）与</a:t>
            </a:r>
            <a:r>
              <a:rPr lang="en-US" altLang="zh-CN"/>
              <a:t>FeignHttpClientProperties</a:t>
            </a:r>
            <a:r>
              <a:rPr lang="zh-CN" altLang="zh-CN" smtClean="0"/>
              <a:t>（</a:t>
            </a:r>
            <a:r>
              <a:rPr lang="en-US" altLang="zh-CN" smtClean="0"/>
              <a:t>HTTP</a:t>
            </a:r>
            <a:r>
              <a:rPr lang="zh-CN" altLang="en-US" smtClean="0"/>
              <a:t>配置</a:t>
            </a:r>
            <a:r>
              <a:rPr lang="zh-CN" altLang="zh-CN" smtClean="0"/>
              <a:t>）</a:t>
            </a:r>
            <a:r>
              <a:rPr lang="zh-CN" altLang="zh-CN"/>
              <a:t>类进行保存，而后在</a:t>
            </a:r>
            <a:r>
              <a:rPr lang="en-US" altLang="zh-CN"/>
              <a:t>Feign</a:t>
            </a:r>
            <a:r>
              <a:rPr lang="zh-CN" altLang="zh-CN"/>
              <a:t>自动装配类的内部会生成</a:t>
            </a:r>
            <a:r>
              <a:rPr lang="en-US" altLang="zh-CN"/>
              <a:t>FeignContext</a:t>
            </a:r>
            <a:r>
              <a:rPr lang="zh-CN" altLang="zh-CN"/>
              <a:t>上下文环境，并且依据此上下文的环境自动生成接口实现类，最终向</a:t>
            </a:r>
            <a:r>
              <a:rPr lang="en-US" altLang="zh-CN"/>
              <a:t>Spring</a:t>
            </a:r>
            <a:r>
              <a:rPr lang="zh-CN" altLang="zh-CN"/>
              <a:t>容器中进行注册</a:t>
            </a:r>
            <a:endParaRPr lang="zh-CN" altLang="en-US"/>
          </a:p>
        </p:txBody>
      </p:sp>
    </p:spTree>
    <p:extLst>
      <p:ext uri="{BB962C8B-B14F-4D97-AF65-F5344CB8AC3E}">
        <p14:creationId xmlns:p14="http://schemas.microsoft.com/office/powerpoint/2010/main" val="285298994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Feign</a:t>
            </a:r>
            <a:r>
              <a:rPr lang="zh-CN" altLang="zh-CN"/>
              <a:t>自动装配类结构</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39" y="1108766"/>
            <a:ext cx="11632909" cy="481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304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FeignRibbonClientAutoConfiguration</a:t>
            </a:r>
            <a:endParaRPr lang="zh-CN" altLang="en-US"/>
          </a:p>
        </p:txBody>
      </p:sp>
      <p:sp>
        <p:nvSpPr>
          <p:cNvPr id="3" name="内容占位符 2"/>
          <p:cNvSpPr>
            <a:spLocks noGrp="1"/>
          </p:cNvSpPr>
          <p:nvPr>
            <p:ph idx="1"/>
          </p:nvPr>
        </p:nvSpPr>
        <p:spPr/>
        <p:txBody>
          <a:bodyPr/>
          <a:lstStyle/>
          <a:p>
            <a:r>
              <a:rPr lang="zh-CN" altLang="zh-CN"/>
              <a:t>在</a:t>
            </a:r>
            <a:r>
              <a:rPr lang="en-US" altLang="zh-CN"/>
              <a:t>SpringCloud</a:t>
            </a:r>
            <a:r>
              <a:rPr lang="zh-CN" altLang="zh-CN"/>
              <a:t>中消费端与服务端之间的调用主要通过</a:t>
            </a:r>
            <a:r>
              <a:rPr lang="en-US" altLang="zh-CN"/>
              <a:t>Ribbon</a:t>
            </a:r>
            <a:r>
              <a:rPr lang="zh-CN" altLang="zh-CN"/>
              <a:t>负载均衡实现，所以在引入</a:t>
            </a:r>
            <a:r>
              <a:rPr lang="en-US" altLang="zh-CN"/>
              <a:t>Feign</a:t>
            </a:r>
            <a:r>
              <a:rPr lang="zh-CN" altLang="zh-CN"/>
              <a:t>依赖时就会自动进行</a:t>
            </a:r>
            <a:r>
              <a:rPr lang="en-US" altLang="zh-CN"/>
              <a:t>Ribbon</a:t>
            </a:r>
            <a:r>
              <a:rPr lang="zh-CN" altLang="zh-CN"/>
              <a:t>依赖的引入，这样在使用</a:t>
            </a:r>
            <a:r>
              <a:rPr lang="en-US" altLang="zh-CN"/>
              <a:t>Feign</a:t>
            </a:r>
            <a:r>
              <a:rPr lang="zh-CN" altLang="zh-CN"/>
              <a:t>调用服务之前就需要对</a:t>
            </a:r>
            <a:r>
              <a:rPr lang="en-US" altLang="zh-CN"/>
              <a:t>Ribbon</a:t>
            </a:r>
            <a:r>
              <a:rPr lang="zh-CN" altLang="zh-CN"/>
              <a:t>客户端进行自动配置，所以在</a:t>
            </a:r>
            <a:r>
              <a:rPr lang="en-US" altLang="zh-CN"/>
              <a:t>Feign</a:t>
            </a:r>
            <a:r>
              <a:rPr lang="zh-CN" altLang="zh-CN"/>
              <a:t>组件内部提供了</a:t>
            </a:r>
            <a:r>
              <a:rPr lang="en-US" altLang="zh-CN"/>
              <a:t>FeignRibbonClientAutoConfiguration</a:t>
            </a:r>
            <a:r>
              <a:rPr lang="zh-CN" altLang="zh-CN"/>
              <a:t>自动配置类</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54" y="2314113"/>
            <a:ext cx="11573279" cy="4389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90725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FeignLoadBalancerAutoConfiguration</a:t>
            </a:r>
            <a:endParaRPr lang="zh-CN" altLang="en-US"/>
          </a:p>
        </p:txBody>
      </p:sp>
      <p:sp>
        <p:nvSpPr>
          <p:cNvPr id="3" name="内容占位符 2"/>
          <p:cNvSpPr>
            <a:spLocks noGrp="1"/>
          </p:cNvSpPr>
          <p:nvPr>
            <p:ph idx="1"/>
          </p:nvPr>
        </p:nvSpPr>
        <p:spPr/>
        <p:txBody>
          <a:bodyPr/>
          <a:lstStyle/>
          <a:p>
            <a:r>
              <a:rPr lang="zh-CN" altLang="zh-CN"/>
              <a:t>消费端通过</a:t>
            </a:r>
            <a:r>
              <a:rPr lang="en-US" altLang="zh-CN"/>
              <a:t>Feign</a:t>
            </a:r>
            <a:r>
              <a:rPr lang="zh-CN" altLang="zh-CN"/>
              <a:t>实现远程接口映射与服务调用，而为了得到有效的服务调用支持，就需要有合适的负载均衡器，所以在</a:t>
            </a:r>
            <a:r>
              <a:rPr lang="en-US" altLang="zh-CN"/>
              <a:t>Feign</a:t>
            </a:r>
            <a:r>
              <a:rPr lang="zh-CN" altLang="zh-CN"/>
              <a:t>组件整合时提供了</a:t>
            </a:r>
            <a:r>
              <a:rPr lang="en-US" altLang="zh-CN"/>
              <a:t>FeignLoadBalancerAutoConfiguration</a:t>
            </a:r>
            <a:r>
              <a:rPr lang="zh-CN" altLang="zh-CN"/>
              <a:t>自动装配类，而此类也和其它的自动装配类有关联</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73" y="2383790"/>
            <a:ext cx="11578041" cy="364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24270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spring-cloud-loadbalancer</a:t>
            </a:r>
            <a:r>
              <a:rPr lang="zh-CN" altLang="en-US"/>
              <a:t>依赖</a:t>
            </a:r>
          </a:p>
        </p:txBody>
      </p:sp>
      <p:sp>
        <p:nvSpPr>
          <p:cNvPr id="3" name="内容占位符 2"/>
          <p:cNvSpPr>
            <a:spLocks noGrp="1"/>
          </p:cNvSpPr>
          <p:nvPr>
            <p:ph idx="1"/>
          </p:nvPr>
        </p:nvSpPr>
        <p:spPr/>
        <p:txBody>
          <a:bodyPr/>
          <a:lstStyle/>
          <a:p>
            <a:r>
              <a:rPr lang="zh-CN" altLang="zh-CN"/>
              <a:t>在</a:t>
            </a:r>
            <a:r>
              <a:rPr lang="en-US" altLang="zh-CN"/>
              <a:t>2017</a:t>
            </a:r>
            <a:r>
              <a:rPr lang="zh-CN" altLang="zh-CN"/>
              <a:t>年时</a:t>
            </a:r>
            <a:r>
              <a:rPr lang="en-US" altLang="zh-CN"/>
              <a:t>Spring</a:t>
            </a:r>
            <a:r>
              <a:rPr lang="zh-CN" altLang="zh-CN"/>
              <a:t>开始尝试开发一个“</a:t>
            </a:r>
            <a:r>
              <a:rPr lang="en-US" altLang="zh-CN"/>
              <a:t>spring-cloud-loadbalancer</a:t>
            </a:r>
            <a:r>
              <a:rPr lang="zh-CN" altLang="zh-CN"/>
              <a:t>”项目来替代</a:t>
            </a:r>
            <a:r>
              <a:rPr lang="en-US" altLang="zh-CN"/>
              <a:t>Ribbon</a:t>
            </a:r>
            <a:r>
              <a:rPr lang="zh-CN" altLang="zh-CN"/>
              <a:t>组件（目的是不再受限于</a:t>
            </a:r>
            <a:r>
              <a:rPr lang="en-US" altLang="zh-CN"/>
              <a:t>Netflix</a:t>
            </a:r>
            <a:r>
              <a:rPr lang="zh-CN" altLang="zh-CN"/>
              <a:t>维护限制），随后经过了一段时间将此项目规划到了“</a:t>
            </a:r>
            <a:r>
              <a:rPr lang="en-US" altLang="zh-CN"/>
              <a:t>spring-cloud-commons</a:t>
            </a:r>
            <a:r>
              <a:rPr lang="zh-CN" altLang="zh-CN"/>
              <a:t>”项目之中，所以开发者如果要想观察</a:t>
            </a:r>
            <a:r>
              <a:rPr lang="en-US" altLang="zh-CN"/>
              <a:t>BlockingLoadBalancerClient</a:t>
            </a:r>
            <a:r>
              <a:rPr lang="zh-CN" altLang="zh-CN"/>
              <a:t>类的源代码，就需要在项目中引入指定依赖。</a:t>
            </a:r>
            <a:endParaRPr lang="zh-CN" altLang="en-US"/>
          </a:p>
        </p:txBody>
      </p:sp>
      <p:graphicFrame>
        <p:nvGraphicFramePr>
          <p:cNvPr id="6" name="表格 5"/>
          <p:cNvGraphicFramePr>
            <a:graphicFrameLocks noGrp="1"/>
          </p:cNvGraphicFramePr>
          <p:nvPr>
            <p:extLst/>
          </p:nvPr>
        </p:nvGraphicFramePr>
        <p:xfrm>
          <a:off x="406789" y="2351723"/>
          <a:ext cx="11305843" cy="1596822"/>
        </p:xfrm>
        <a:graphic>
          <a:graphicData uri="http://schemas.openxmlformats.org/drawingml/2006/table">
            <a:tbl>
              <a:tblPr firstRow="1" firstCol="1" lastRow="1" lastCol="1" bandRow="1" bandCol="1">
                <a:tableStyleId>{5940675A-B579-460E-94D1-54222C63F5DA}</a:tableStyleId>
              </a:tblPr>
              <a:tblGrid>
                <a:gridCol w="11305843">
                  <a:extLst>
                    <a:ext uri="{9D8B030D-6E8A-4147-A177-3AD203B41FA5}">
                      <a16:colId xmlns:a16="http://schemas.microsoft.com/office/drawing/2014/main" val="1718239309"/>
                    </a:ext>
                  </a:extLst>
                </a:gridCol>
              </a:tblGrid>
              <a:tr h="1596822">
                <a:tc>
                  <a:txBody>
                    <a:bodyPr/>
                    <a:lstStyle/>
                    <a:p>
                      <a:r>
                        <a:rPr lang="en-US" sz="2400">
                          <a:effectLst/>
                        </a:rPr>
                        <a:t>implementation('org.springframework.cloud:' +</a:t>
                      </a:r>
                      <a:br>
                        <a:rPr lang="en-US" sz="2400">
                          <a:effectLst/>
                        </a:rPr>
                      </a:br>
                      <a:r>
                        <a:rPr lang="en-US" sz="2400">
                          <a:effectLst/>
                        </a:rPr>
                        <a:t>        'spring-cloud-commons:2.2.8.RELEASE')</a:t>
                      </a:r>
                      <a:br>
                        <a:rPr lang="en-US" sz="2400">
                          <a:effectLst/>
                        </a:rPr>
                      </a:br>
                      <a:r>
                        <a:rPr lang="en-US" sz="2400">
                          <a:effectLst/>
                        </a:rPr>
                        <a:t>implementation('org.springframework.cloud:' +</a:t>
                      </a:r>
                      <a:br>
                        <a:rPr lang="en-US" sz="2400">
                          <a:effectLst/>
                        </a:rPr>
                      </a:br>
                      <a:r>
                        <a:rPr lang="en-US" sz="2400">
                          <a:effectLst/>
                        </a:rPr>
                        <a:t>        'spring-cloud-loadbalancer:2.2.8.RELEASE')</a:t>
                      </a:r>
                      <a:endParaRPr lang="zh-CN" sz="2400">
                        <a:effectLst/>
                        <a:latin typeface="Times New Roman" panose="02020603050405020304" pitchFamily="18" charset="0"/>
                      </a:endParaRPr>
                    </a:p>
                  </a:txBody>
                  <a:tcPr marL="68580" marR="68580" marT="0" marB="0"/>
                </a:tc>
                <a:extLst>
                  <a:ext uri="{0D108BD9-81ED-4DB2-BD59-A6C34878D82A}">
                    <a16:rowId xmlns:a16="http://schemas.microsoft.com/office/drawing/2014/main" val="3304839730"/>
                  </a:ext>
                </a:extLst>
              </a:tr>
            </a:tbl>
          </a:graphicData>
        </a:graphic>
      </p:graphicFrame>
    </p:spTree>
    <p:extLst>
      <p:ext uri="{BB962C8B-B14F-4D97-AF65-F5344CB8AC3E}">
        <p14:creationId xmlns:p14="http://schemas.microsoft.com/office/powerpoint/2010/main" val="395680735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EnableFeignClients</a:t>
            </a:r>
            <a:r>
              <a:rPr lang="zh-CN" altLang="zh-CN"/>
              <a:t>源代码</a:t>
            </a:r>
            <a:endParaRPr lang="zh-CN" altLang="en-US"/>
          </a:p>
        </p:txBody>
      </p:sp>
      <p:graphicFrame>
        <p:nvGraphicFramePr>
          <p:cNvPr id="4" name="表格 3"/>
          <p:cNvGraphicFramePr>
            <a:graphicFrameLocks noGrp="1"/>
          </p:cNvGraphicFramePr>
          <p:nvPr>
            <p:extLst/>
          </p:nvPr>
        </p:nvGraphicFramePr>
        <p:xfrm>
          <a:off x="207285" y="849086"/>
          <a:ext cx="11763042" cy="5850971"/>
        </p:xfrm>
        <a:graphic>
          <a:graphicData uri="http://schemas.openxmlformats.org/drawingml/2006/table">
            <a:tbl>
              <a:tblPr firstRow="1" firstCol="1" lastRow="1" lastCol="1" bandRow="1" bandCol="1">
                <a:tableStyleId>{5940675A-B579-460E-94D1-54222C63F5DA}</a:tableStyleId>
              </a:tblPr>
              <a:tblGrid>
                <a:gridCol w="11763042">
                  <a:extLst>
                    <a:ext uri="{9D8B030D-6E8A-4147-A177-3AD203B41FA5}">
                      <a16:colId xmlns:a16="http://schemas.microsoft.com/office/drawing/2014/main" val="230834920"/>
                    </a:ext>
                  </a:extLst>
                </a:gridCol>
              </a:tblGrid>
              <a:tr h="5850971">
                <a:tc>
                  <a:txBody>
                    <a:bodyPr/>
                    <a:lstStyle/>
                    <a:p>
                      <a:r>
                        <a:rPr lang="en-US" sz="1800">
                          <a:effectLst/>
                        </a:rPr>
                        <a:t>package org.springframework.cloud.openfeign;</a:t>
                      </a:r>
                      <a:br>
                        <a:rPr lang="en-US" sz="1800">
                          <a:effectLst/>
                        </a:rPr>
                      </a:br>
                      <a:r>
                        <a:rPr lang="en-US" sz="1800">
                          <a:effectLst/>
                        </a:rPr>
                        <a:t>@Retention(RetentionPolicy.RUNTIME)</a:t>
                      </a:r>
                      <a:br>
                        <a:rPr lang="en-US" sz="1800">
                          <a:effectLst/>
                        </a:rPr>
                      </a:br>
                      <a:r>
                        <a:rPr lang="en-US" sz="1800">
                          <a:effectLst/>
                        </a:rPr>
                        <a:t>@Target(ElementType.TYPE)</a:t>
                      </a:r>
                      <a:br>
                        <a:rPr lang="en-US" sz="1800">
                          <a:effectLst/>
                        </a:rPr>
                      </a:br>
                      <a:r>
                        <a:rPr lang="en-US" sz="1800">
                          <a:effectLst/>
                        </a:rPr>
                        <a:t>@Documented</a:t>
                      </a:r>
                      <a:br>
                        <a:rPr lang="en-US" sz="1800">
                          <a:effectLst/>
                        </a:rPr>
                      </a:br>
                      <a:r>
                        <a:rPr lang="en-US" sz="1800">
                          <a:effectLst/>
                        </a:rPr>
                        <a:t>@Import(FeignClientsRegistrar.class) 			// </a:t>
                      </a:r>
                      <a:r>
                        <a:rPr lang="zh-CN" sz="1800">
                          <a:effectLst/>
                        </a:rPr>
                        <a:t>导入指定类</a:t>
                      </a:r>
                      <a:r>
                        <a:rPr lang="en-US" sz="1800">
                          <a:effectLst/>
                        </a:rPr>
                        <a:t/>
                      </a:r>
                      <a:br>
                        <a:rPr lang="en-US" sz="1800">
                          <a:effectLst/>
                        </a:rPr>
                      </a:br>
                      <a:r>
                        <a:rPr lang="en-US" sz="1800">
                          <a:effectLst/>
                        </a:rPr>
                        <a:t>public @interface EnableFeignClients {</a:t>
                      </a:r>
                      <a:br>
                        <a:rPr lang="en-US" sz="1800">
                          <a:effectLst/>
                        </a:rPr>
                      </a:br>
                      <a:r>
                        <a:rPr lang="en-US" sz="1800">
                          <a:effectLst/>
                        </a:rPr>
                        <a:t>   String[] value() default {};				// </a:t>
                      </a:r>
                      <a:r>
                        <a:rPr lang="zh-CN" sz="1800">
                          <a:effectLst/>
                        </a:rPr>
                        <a:t>等价于扫描包配置</a:t>
                      </a:r>
                      <a:r>
                        <a:rPr lang="en-US" sz="1800">
                          <a:effectLst/>
                        </a:rPr>
                        <a:t/>
                      </a:r>
                      <a:br>
                        <a:rPr lang="en-US" sz="1800">
                          <a:effectLst/>
                        </a:rPr>
                      </a:br>
                      <a:r>
                        <a:rPr lang="en-US" sz="1800">
                          <a:effectLst/>
                        </a:rPr>
                        <a:t>   String[] basePackages() default {};			// </a:t>
                      </a:r>
                      <a:r>
                        <a:rPr lang="zh-CN" sz="1800">
                          <a:effectLst/>
                        </a:rPr>
                        <a:t>扫描包配置</a:t>
                      </a:r>
                      <a:r>
                        <a:rPr lang="en-US" sz="1800">
                          <a:effectLst/>
                        </a:rPr>
                        <a:t/>
                      </a:r>
                      <a:br>
                        <a:rPr lang="en-US" sz="1800">
                          <a:effectLst/>
                        </a:rPr>
                      </a:br>
                      <a:r>
                        <a:rPr lang="en-US" sz="1800">
                          <a:effectLst/>
                        </a:rPr>
                        <a:t>   Class&lt;?&gt;[] basePackageClasses() default {};		// </a:t>
                      </a:r>
                      <a:r>
                        <a:rPr lang="zh-CN" sz="1800">
                          <a:effectLst/>
                        </a:rPr>
                        <a:t>定义扫描包程序类</a:t>
                      </a:r>
                      <a:r>
                        <a:rPr lang="en-US" sz="1800">
                          <a:effectLst/>
                        </a:rPr>
                        <a:t/>
                      </a:r>
                      <a:br>
                        <a:rPr lang="en-US" sz="1800">
                          <a:effectLst/>
                        </a:rPr>
                      </a:br>
                      <a:r>
                        <a:rPr lang="en-US" sz="1800">
                          <a:effectLst/>
                        </a:rPr>
                        <a:t>   Class&lt;?&gt;[] defaultConfiguration() default {};		// </a:t>
                      </a:r>
                      <a:r>
                        <a:rPr lang="zh-CN" sz="1800">
                          <a:effectLst/>
                        </a:rPr>
                        <a:t>定义配置类</a:t>
                      </a:r>
                      <a:r>
                        <a:rPr lang="en-US" sz="1800">
                          <a:effectLst/>
                        </a:rPr>
                        <a:t/>
                      </a:r>
                      <a:br>
                        <a:rPr lang="en-US" sz="1800">
                          <a:effectLst/>
                        </a:rPr>
                      </a:br>
                      <a:r>
                        <a:rPr lang="en-US" sz="1800">
                          <a:effectLst/>
                        </a:rPr>
                        <a:t>   Class&lt;?&gt;[] clients() default {};			// </a:t>
                      </a:r>
                      <a:r>
                        <a:rPr lang="zh-CN" sz="1800">
                          <a:effectLst/>
                        </a:rPr>
                        <a:t>配置</a:t>
                      </a:r>
                      <a:r>
                        <a:rPr lang="en-US" sz="1800">
                          <a:effectLst/>
                        </a:rPr>
                        <a:t>@FeignClient</a:t>
                      </a:r>
                      <a:r>
                        <a:rPr lang="zh-CN" sz="1800">
                          <a:effectLst/>
                        </a:rPr>
                        <a:t>注解类</a:t>
                      </a:r>
                      <a:r>
                        <a:rPr lang="en-US" sz="1800">
                          <a:effectLst/>
                        </a:rPr>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2870047795"/>
                  </a:ext>
                </a:extLst>
              </a:tr>
            </a:tbl>
          </a:graphicData>
        </a:graphic>
      </p:graphicFrame>
    </p:spTree>
    <p:extLst>
      <p:ext uri="{BB962C8B-B14F-4D97-AF65-F5344CB8AC3E}">
        <p14:creationId xmlns:p14="http://schemas.microsoft.com/office/powerpoint/2010/main" val="2751437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远程拷贝</a:t>
            </a:r>
            <a:endParaRPr lang="zh-CN" altLang="en-US"/>
          </a:p>
        </p:txBody>
      </p:sp>
      <p:sp>
        <p:nvSpPr>
          <p:cNvPr id="3" name="内容占位符 2"/>
          <p:cNvSpPr>
            <a:spLocks noGrp="1"/>
          </p:cNvSpPr>
          <p:nvPr>
            <p:ph idx="1"/>
          </p:nvPr>
        </p:nvSpPr>
        <p:spPr/>
        <p:txBody>
          <a:bodyPr/>
          <a:lstStyle/>
          <a:p>
            <a:r>
              <a:rPr lang="zh-CN" altLang="en-US"/>
              <a:t>拷贝到</a:t>
            </a:r>
            <a:r>
              <a:rPr lang="en-US" altLang="zh-CN"/>
              <a:t>nacos-cluster-b</a:t>
            </a:r>
            <a:r>
              <a:rPr lang="zh-CN" altLang="en-US"/>
              <a:t>主机</a:t>
            </a:r>
            <a:r>
              <a:rPr lang="zh-CN" altLang="en-US" smtClean="0"/>
              <a:t>：</a:t>
            </a:r>
            <a:r>
              <a:rPr lang="en-US" altLang="zh-CN" smtClean="0"/>
              <a:t>scp </a:t>
            </a:r>
            <a:r>
              <a:rPr lang="en-US" altLang="zh-CN"/>
              <a:t>-r /usr/local/nacos/conf/cluster.conf nacos-cluster-b:/usr/local/nacos/conf</a:t>
            </a:r>
          </a:p>
          <a:p>
            <a:r>
              <a:rPr lang="zh-CN" altLang="en-US"/>
              <a:t>拷贝到</a:t>
            </a:r>
            <a:r>
              <a:rPr lang="en-US" altLang="zh-CN"/>
              <a:t>nacos-cluster-c</a:t>
            </a:r>
            <a:r>
              <a:rPr lang="zh-CN" altLang="en-US"/>
              <a:t>主机</a:t>
            </a:r>
            <a:r>
              <a:rPr lang="zh-CN" altLang="en-US" smtClean="0"/>
              <a:t>：</a:t>
            </a:r>
            <a:r>
              <a:rPr lang="en-US" altLang="zh-CN" smtClean="0"/>
              <a:t>scp </a:t>
            </a:r>
            <a:r>
              <a:rPr lang="en-US" altLang="zh-CN"/>
              <a:t>-r /usr/local/nacos/conf/cluster.conf nacos-cluster-c:/usr/local/nacos/conf</a:t>
            </a:r>
          </a:p>
          <a:p>
            <a:endParaRPr lang="zh-CN" altLang="en-US"/>
          </a:p>
        </p:txBody>
      </p:sp>
    </p:spTree>
    <p:extLst>
      <p:ext uri="{BB962C8B-B14F-4D97-AF65-F5344CB8AC3E}">
        <p14:creationId xmlns:p14="http://schemas.microsoft.com/office/powerpoint/2010/main" val="37269643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FeignClientsRegistrar</a:t>
            </a:r>
            <a:r>
              <a:rPr lang="zh-CN" altLang="zh-CN"/>
              <a:t>类结构</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13" y="987252"/>
            <a:ext cx="11438961" cy="438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4450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FeignClientBuilder</a:t>
            </a:r>
            <a:r>
              <a:rPr lang="zh-CN" altLang="zh-CN"/>
              <a:t>类</a:t>
            </a:r>
            <a:endParaRPr lang="zh-CN" altLang="en-US"/>
          </a:p>
        </p:txBody>
      </p:sp>
      <p:sp>
        <p:nvSpPr>
          <p:cNvPr id="3" name="内容占位符 2"/>
          <p:cNvSpPr>
            <a:spLocks noGrp="1"/>
          </p:cNvSpPr>
          <p:nvPr>
            <p:ph idx="1"/>
          </p:nvPr>
        </p:nvSpPr>
        <p:spPr/>
        <p:txBody>
          <a:bodyPr/>
          <a:lstStyle/>
          <a:p>
            <a:r>
              <a:rPr lang="zh-CN" altLang="zh-CN"/>
              <a:t>如果现在的程序中没有使用到“</a:t>
            </a:r>
            <a:r>
              <a:rPr lang="en-US" altLang="zh-CN"/>
              <a:t>@FeignClient</a:t>
            </a:r>
            <a:r>
              <a:rPr lang="zh-CN" altLang="zh-CN"/>
              <a:t>”注解进行配置，则会自动通过</a:t>
            </a:r>
            <a:r>
              <a:rPr lang="en-US" altLang="zh-CN"/>
              <a:t>FeignClientBuilder</a:t>
            </a:r>
            <a:r>
              <a:rPr lang="zh-CN" altLang="zh-CN"/>
              <a:t>类实现解析与注册处理</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89" y="1611327"/>
            <a:ext cx="11352010" cy="379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0672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微服务调用链</a:t>
            </a:r>
            <a:endParaRPr lang="zh-CN" altLang="en-US"/>
          </a:p>
        </p:txBody>
      </p:sp>
      <p:sp>
        <p:nvSpPr>
          <p:cNvPr id="3" name="内容占位符 2"/>
          <p:cNvSpPr>
            <a:spLocks noGrp="1"/>
          </p:cNvSpPr>
          <p:nvPr>
            <p:ph idx="1"/>
          </p:nvPr>
        </p:nvSpPr>
        <p:spPr/>
        <p:txBody>
          <a:bodyPr/>
          <a:lstStyle/>
          <a:p>
            <a:r>
              <a:rPr lang="zh-CN" altLang="zh-CN"/>
              <a:t>在微服务的设计之中，会不断的根据业务的需要进行服务的扩充，同时这些扩充的微服务又有可能要调用其他的微服务，这样在整个微服务的调用过程中就会形成如</a:t>
            </a:r>
            <a:r>
              <a:rPr lang="zh-CN" altLang="zh-CN" smtClean="0"/>
              <a:t>图所</a:t>
            </a:r>
            <a:r>
              <a:rPr lang="zh-CN" altLang="zh-CN"/>
              <a:t>示的调用链。</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837" y="2082944"/>
            <a:ext cx="11239313" cy="13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79227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微服务雪崩效应</a:t>
            </a:r>
            <a:endParaRPr lang="zh-CN" altLang="en-US"/>
          </a:p>
        </p:txBody>
      </p:sp>
      <p:sp>
        <p:nvSpPr>
          <p:cNvPr id="3" name="内容占位符 2"/>
          <p:cNvSpPr>
            <a:spLocks noGrp="1"/>
          </p:cNvSpPr>
          <p:nvPr>
            <p:ph idx="1"/>
          </p:nvPr>
        </p:nvSpPr>
        <p:spPr/>
        <p:txBody>
          <a:bodyPr/>
          <a:lstStyle/>
          <a:p>
            <a:r>
              <a:rPr lang="zh-CN" altLang="zh-CN"/>
              <a:t>在实际的生产运行过程中，有可能会出现机房断电、网络不稳、并发访问量过大而出现响应速度过慢而出现服务不稳定，或者由于内部程序设计导致产生了异常等，都有可能导致微服务不可用的情况出现，现在假设“微服务</a:t>
            </a:r>
            <a:r>
              <a:rPr lang="en-US" altLang="zh-CN"/>
              <a:t>-C</a:t>
            </a:r>
            <a:r>
              <a:rPr lang="zh-CN" altLang="zh-CN"/>
              <a:t>”出现了问题，那么就有可能连带着“微服务</a:t>
            </a:r>
            <a:r>
              <a:rPr lang="en-US" altLang="zh-CN"/>
              <a:t>-B</a:t>
            </a:r>
            <a:r>
              <a:rPr lang="zh-CN" altLang="zh-CN"/>
              <a:t>”出现问题，从而再导致“微服务</a:t>
            </a:r>
            <a:r>
              <a:rPr lang="en-US" altLang="zh-CN"/>
              <a:t>-A</a:t>
            </a:r>
            <a:r>
              <a:rPr lang="zh-CN" altLang="zh-CN"/>
              <a:t>”出现问题，最终影响到“消费端”正常执行，而此类问题在微服务设计中称为“雪崩效应”</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86" y="2629997"/>
            <a:ext cx="10954216" cy="405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2677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Hystrix</a:t>
            </a:r>
            <a:endParaRPr lang="zh-CN" altLang="en-US"/>
          </a:p>
        </p:txBody>
      </p:sp>
      <p:sp>
        <p:nvSpPr>
          <p:cNvPr id="3" name="内容占位符 2"/>
          <p:cNvSpPr>
            <a:spLocks noGrp="1"/>
          </p:cNvSpPr>
          <p:nvPr>
            <p:ph idx="1"/>
          </p:nvPr>
        </p:nvSpPr>
        <p:spPr/>
        <p:txBody>
          <a:bodyPr/>
          <a:lstStyle/>
          <a:p>
            <a:r>
              <a:rPr lang="zh-CN" altLang="zh-CN"/>
              <a:t>为了防止微服务出现雪崩效应，可以在微服务之中设置熔断机制，这样当某一个微服务出现问题之后，可以直接直接通过服务的降级机制进行保护，这样就不会影响到其他的微服务执行，同时也便于开发者进行错误的排查，而这样的熔断机制在</a:t>
            </a:r>
            <a:r>
              <a:rPr lang="en-US" altLang="zh-CN"/>
              <a:t>SpringCloud</a:t>
            </a:r>
            <a:r>
              <a:rPr lang="zh-CN" altLang="zh-CN"/>
              <a:t>中就可以通过</a:t>
            </a:r>
            <a:r>
              <a:rPr lang="en-US" altLang="zh-CN"/>
              <a:t>Hystrix</a:t>
            </a:r>
            <a:r>
              <a:rPr lang="zh-CN" altLang="zh-CN"/>
              <a:t>来实现，该组件是由</a:t>
            </a:r>
            <a:r>
              <a:rPr lang="en-US" altLang="zh-CN"/>
              <a:t>Netflix</a:t>
            </a:r>
            <a:r>
              <a:rPr lang="zh-CN" altLang="zh-CN"/>
              <a:t>公司开源的一款容错框架，具</a:t>
            </a:r>
            <a:r>
              <a:rPr lang="zh-CN" altLang="zh-CN" smtClean="0"/>
              <a:t>有</a:t>
            </a:r>
            <a:r>
              <a:rPr lang="zh-CN" altLang="en-US" smtClean="0"/>
              <a:t>多种</a:t>
            </a:r>
            <a:r>
              <a:rPr lang="zh-CN" altLang="zh-CN" smtClean="0"/>
              <a:t>功能</a:t>
            </a:r>
            <a:r>
              <a:rPr lang="zh-CN" altLang="en-US" smtClean="0"/>
              <a:t>：</a:t>
            </a:r>
            <a:endParaRPr lang="en-US" altLang="zh-CN" smtClean="0"/>
          </a:p>
          <a:p>
            <a:pPr lvl="1"/>
            <a:r>
              <a:rPr lang="zh-CN" altLang="en-US"/>
              <a:t>断路器：当服务访问量过大，并且超过了预先配置的访问阈值时，</a:t>
            </a:r>
            <a:r>
              <a:rPr lang="en-US" altLang="zh-CN"/>
              <a:t>Hystrix</a:t>
            </a:r>
            <a:r>
              <a:rPr lang="zh-CN" altLang="en-US"/>
              <a:t>会直接开启断路器</a:t>
            </a:r>
            <a:endParaRPr lang="en-US" altLang="zh-CN" smtClean="0"/>
          </a:p>
          <a:p>
            <a:pPr lvl="1"/>
            <a:r>
              <a:rPr lang="zh-CN" altLang="en-US"/>
              <a:t>资源隔离：在</a:t>
            </a:r>
            <a:r>
              <a:rPr lang="en-US" altLang="zh-CN"/>
              <a:t>Hystrix</a:t>
            </a:r>
            <a:r>
              <a:rPr lang="zh-CN" altLang="en-US"/>
              <a:t>之中采用了舱壁隔离模式对资源进行隔离，使多个资源彼此之间不会产生影响</a:t>
            </a:r>
            <a:endParaRPr lang="en-US" altLang="zh-CN" smtClean="0"/>
          </a:p>
          <a:p>
            <a:pPr lvl="1"/>
            <a:r>
              <a:rPr lang="zh-CN" altLang="en-US"/>
              <a:t>降级回退：在某些服务节点出现故障后依然可以正常的返回处理结果</a:t>
            </a:r>
            <a:endParaRPr lang="en-US" altLang="zh-CN" smtClean="0"/>
          </a:p>
          <a:p>
            <a:pPr lvl="1"/>
            <a:r>
              <a:rPr lang="zh-CN" altLang="en-US"/>
              <a:t>请求结果缓存：</a:t>
            </a:r>
            <a:r>
              <a:rPr lang="en-US" altLang="zh-CN"/>
              <a:t>Hystrix</a:t>
            </a:r>
            <a:r>
              <a:rPr lang="zh-CN" altLang="en-US"/>
              <a:t>实现了一个内部缓存机制，可以将请求结果进行缓存，那么对于相同的请求则会直接走缓存而不用请求后端服务</a:t>
            </a:r>
            <a:r>
              <a:rPr lang="zh-CN" altLang="en-US" smtClean="0"/>
              <a:t>。</a:t>
            </a:r>
            <a:endParaRPr lang="en-US" altLang="zh-CN" smtClean="0"/>
          </a:p>
          <a:p>
            <a:pPr lvl="1"/>
            <a:r>
              <a:rPr lang="zh-CN" altLang="en-US"/>
              <a:t>请求合并：可以实现将一段时间内的请求合并，然后只对后端服务发送一次请求。</a:t>
            </a:r>
            <a:endParaRPr lang="en-US" altLang="zh-CN" smtClean="0"/>
          </a:p>
          <a:p>
            <a:endParaRPr lang="zh-CN" altLang="en-US"/>
          </a:p>
        </p:txBody>
      </p:sp>
    </p:spTree>
    <p:extLst>
      <p:ext uri="{BB962C8B-B14F-4D97-AF65-F5344CB8AC3E}">
        <p14:creationId xmlns:p14="http://schemas.microsoft.com/office/powerpoint/2010/main" val="38227198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断路器</a:t>
            </a:r>
            <a:endParaRPr lang="zh-CN" altLang="en-US"/>
          </a:p>
        </p:txBody>
      </p:sp>
      <p:sp>
        <p:nvSpPr>
          <p:cNvPr id="3" name="内容占位符 2"/>
          <p:cNvSpPr>
            <a:spLocks noGrp="1"/>
          </p:cNvSpPr>
          <p:nvPr>
            <p:ph idx="1"/>
          </p:nvPr>
        </p:nvSpPr>
        <p:spPr/>
        <p:txBody>
          <a:bodyPr/>
          <a:lstStyle/>
          <a:p>
            <a:r>
              <a:rPr lang="zh-CN" altLang="zh-CN"/>
              <a:t>当服务访问量过大，并且超过了预先配置的访问阈值时，</a:t>
            </a:r>
            <a:r>
              <a:rPr lang="en-US" altLang="zh-CN"/>
              <a:t>Hystrix</a:t>
            </a:r>
            <a:r>
              <a:rPr lang="zh-CN" altLang="zh-CN"/>
              <a:t>会直接开启断路器，同时会拒绝后续所有的请求，在一段时间之后断路器会进入到半打开状态，此时会允许一部分请求通过并进行调用尝试，如果尝试依然存在问题，则继续保持打开状态，如果尝试没有问题，则会进入关闭状态</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10" y="2307387"/>
            <a:ext cx="11641368" cy="422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69266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资源隔离</a:t>
            </a:r>
          </a:p>
        </p:txBody>
      </p:sp>
      <p:sp>
        <p:nvSpPr>
          <p:cNvPr id="3" name="内容占位符 2"/>
          <p:cNvSpPr>
            <a:spLocks noGrp="1"/>
          </p:cNvSpPr>
          <p:nvPr>
            <p:ph idx="1"/>
          </p:nvPr>
        </p:nvSpPr>
        <p:spPr/>
        <p:txBody>
          <a:bodyPr/>
          <a:lstStyle/>
          <a:p>
            <a:r>
              <a:rPr lang="zh-CN" altLang="en-US"/>
              <a:t>在</a:t>
            </a:r>
            <a:r>
              <a:rPr lang="en-US" altLang="zh-CN"/>
              <a:t>Hystrix</a:t>
            </a:r>
            <a:r>
              <a:rPr lang="zh-CN" altLang="en-US"/>
              <a:t>之中采用了舱壁隔离模式对资源进行隔离，使多个资源彼此之间不会产生影响，而在</a:t>
            </a:r>
            <a:r>
              <a:rPr lang="en-US" altLang="zh-CN"/>
              <a:t>Hystrix</a:t>
            </a:r>
            <a:r>
              <a:rPr lang="zh-CN" altLang="en-US"/>
              <a:t>之中资源隔离形式分为线程池隔离与信号量隔离</a:t>
            </a:r>
            <a:r>
              <a:rPr lang="zh-CN" altLang="en-US" smtClean="0"/>
              <a:t>。</a:t>
            </a:r>
            <a:endParaRPr lang="en-US" altLang="zh-CN" smtClean="0"/>
          </a:p>
          <a:p>
            <a:pPr lvl="1"/>
            <a:r>
              <a:rPr lang="zh-CN" altLang="en-US"/>
              <a:t>线程池隔离（</a:t>
            </a:r>
            <a:r>
              <a:rPr lang="en-US" altLang="zh-CN"/>
              <a:t>ThreadPool Rejection</a:t>
            </a:r>
            <a:r>
              <a:rPr lang="zh-CN" altLang="en-US"/>
              <a:t>）：在</a:t>
            </a:r>
            <a:r>
              <a:rPr lang="en-US" altLang="zh-CN"/>
              <a:t>Hystrix</a:t>
            </a:r>
            <a:r>
              <a:rPr lang="zh-CN" altLang="en-US"/>
              <a:t>中会为每一个资源创建一个线程池，这若干个线程池彼此之间相互隔离，即便某一个服务资源出现问题，导致线程池资源耗尽，也不会影响到其它线程池的正常工</a:t>
            </a:r>
            <a:r>
              <a:rPr lang="zh-CN" altLang="en-US" smtClean="0"/>
              <a:t>作，</a:t>
            </a:r>
            <a:r>
              <a:rPr lang="zh-CN" altLang="en-US"/>
              <a:t>所以该模式适合耗时较长的接口（接口处理逻辑负载）调用场景。同时为了进一步提升处理性能，线程池之中的所有的线程并不参与实际的服务调用，真正的服务调用由转发线程处理，这样就保证容器有足够的线程来处理新的请求。使用线程池隔离模式虽然会有一定的线程调度开销，但是在并发访问量大的情况下可以基于延迟队列实现调度处理（例如：等待超时、异步调用），带来较好的</a:t>
            </a:r>
            <a:r>
              <a:rPr lang="zh-CN" altLang="en-US" smtClean="0"/>
              <a:t>并发</a:t>
            </a:r>
            <a:r>
              <a:rPr lang="zh-CN" altLang="en-US"/>
              <a:t>处理性能</a:t>
            </a:r>
            <a:r>
              <a:rPr lang="zh-CN" altLang="en-US" smtClean="0"/>
              <a:t>。</a:t>
            </a:r>
            <a:endParaRPr lang="en-US" altLang="zh-CN" smtClean="0"/>
          </a:p>
          <a:p>
            <a:pPr lvl="1"/>
            <a:endParaRPr lang="en-US" altLang="zh-CN" smtClean="0"/>
          </a:p>
          <a:p>
            <a:pPr lvl="1"/>
            <a:endParaRPr lang="en-US" altLang="zh-CN"/>
          </a:p>
          <a:p>
            <a:pPr lvl="1"/>
            <a:endParaRPr lang="en-US" altLang="zh-CN" smtClean="0"/>
          </a:p>
          <a:p>
            <a:pPr lvl="1"/>
            <a:endParaRPr lang="en-US" altLang="zh-CN"/>
          </a:p>
          <a:p>
            <a:pPr lvl="1"/>
            <a:endParaRPr lang="en-US" altLang="zh-CN"/>
          </a:p>
          <a:p>
            <a:pPr lvl="1"/>
            <a:r>
              <a:rPr lang="zh-CN" altLang="en-US"/>
              <a:t>信号量隔离（</a:t>
            </a:r>
            <a:r>
              <a:rPr lang="en-US" altLang="zh-CN"/>
              <a:t>Semaphore Rejection</a:t>
            </a:r>
            <a:r>
              <a:rPr lang="zh-CN" altLang="en-US"/>
              <a:t>）：采用访问统计计数的形式来进行服务调度，如果当前访问的用户量小于系统规定的最大值则可以进行调度，否则将无法进行调度，此种隔离机制由于只是一个简单的计数器操作，所以没有任何的调度开销，属于轻量化的实现，所以无法进行有效的队列管理。由于用户的请求线程与转发线程为同一个线程，所以该隔离模式适合于接口响应速度快的应用场景。</a:t>
            </a:r>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952" y="3597447"/>
            <a:ext cx="8963083" cy="153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3538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降级回退</a:t>
            </a:r>
          </a:p>
        </p:txBody>
      </p:sp>
      <p:sp>
        <p:nvSpPr>
          <p:cNvPr id="3" name="内容占位符 2"/>
          <p:cNvSpPr>
            <a:spLocks noGrp="1"/>
          </p:cNvSpPr>
          <p:nvPr>
            <p:ph idx="1"/>
          </p:nvPr>
        </p:nvSpPr>
        <p:spPr/>
        <p:txBody>
          <a:bodyPr>
            <a:normAutofit/>
          </a:bodyPr>
          <a:lstStyle/>
          <a:p>
            <a:r>
              <a:rPr lang="zh-CN" altLang="zh-CN"/>
              <a:t>为了保证整体业务的稳定性，在某些服务节点出现故障后依然可以正常的返回处理结果，就需要通过降级回退机制进行实现，一般以下几种情况会启用降级回退处理</a:t>
            </a:r>
            <a:r>
              <a:rPr lang="zh-CN" altLang="zh-CN" smtClean="0"/>
              <a:t>：</a:t>
            </a:r>
            <a:endParaRPr lang="en-US" altLang="zh-CN" smtClean="0"/>
          </a:p>
          <a:p>
            <a:pPr lvl="1"/>
            <a:r>
              <a:rPr lang="zh-CN" altLang="zh-CN"/>
              <a:t>断路器打开：所有的客户端请求无法发送到服务端，所以直接返回既定的降级回退数据；</a:t>
            </a:r>
            <a:endParaRPr lang="zh-CN" altLang="zh-CN" sz="2800"/>
          </a:p>
          <a:p>
            <a:pPr lvl="1"/>
            <a:r>
              <a:rPr lang="zh-CN" altLang="zh-CN" smtClean="0"/>
              <a:t>线</a:t>
            </a:r>
            <a:r>
              <a:rPr lang="zh-CN" altLang="zh-CN"/>
              <a:t>程池</a:t>
            </a:r>
            <a:r>
              <a:rPr lang="en-US" altLang="zh-CN"/>
              <a:t>/</a:t>
            </a:r>
            <a:r>
              <a:rPr lang="zh-CN" altLang="zh-CN"/>
              <a:t>信号量资源不足：当前服务调度资源过大已经无法保证正常的服务提供；</a:t>
            </a:r>
            <a:endParaRPr lang="zh-CN" altLang="zh-CN" sz="2800"/>
          </a:p>
          <a:p>
            <a:pPr lvl="1"/>
            <a:r>
              <a:rPr lang="zh-CN" altLang="zh-CN" smtClean="0"/>
              <a:t>服</a:t>
            </a:r>
            <a:r>
              <a:rPr lang="zh-CN" altLang="zh-CN"/>
              <a:t>务调用超时：服务处理逻辑复杂，或者与该服务有关的其它服务调度时间过长所产生的超时情况；</a:t>
            </a:r>
            <a:endParaRPr lang="zh-CN" altLang="zh-CN" sz="2800"/>
          </a:p>
          <a:p>
            <a:pPr lvl="1"/>
            <a:r>
              <a:rPr lang="zh-CN" altLang="zh-CN" smtClean="0"/>
              <a:t>服</a:t>
            </a:r>
            <a:r>
              <a:rPr lang="zh-CN" altLang="zh-CN"/>
              <a:t>务调用异常：目标服务主机停电或者网络故障</a:t>
            </a:r>
            <a:r>
              <a:rPr lang="zh-CN" altLang="zh-CN" smtClean="0"/>
              <a:t>。</a:t>
            </a:r>
            <a:endParaRPr lang="en-US" altLang="zh-CN" smtClean="0"/>
          </a:p>
          <a:p>
            <a:r>
              <a:rPr lang="zh-CN" altLang="zh-CN"/>
              <a:t>由于实际项目运行中的服务调用的复杂性，所以对于服务降级回退的方式也有多种实现</a:t>
            </a:r>
            <a:r>
              <a:rPr lang="zh-CN" altLang="zh-CN" smtClean="0"/>
              <a:t>：</a:t>
            </a:r>
            <a:endParaRPr lang="en-US" altLang="zh-CN" smtClean="0"/>
          </a:p>
          <a:p>
            <a:pPr lvl="1"/>
            <a:r>
              <a:rPr lang="zh-CN" altLang="zh-CN"/>
              <a:t>快速失败（</a:t>
            </a:r>
            <a:r>
              <a:rPr lang="en-US" altLang="zh-CN"/>
              <a:t>Fall Fast</a:t>
            </a:r>
            <a:r>
              <a:rPr lang="zh-CN" altLang="zh-CN"/>
              <a:t>）：最普通的执行方式，不需要重写任何的降级逻辑，如果出现故障直接抛出异常；</a:t>
            </a:r>
            <a:endParaRPr lang="zh-CN" altLang="zh-CN" sz="2800"/>
          </a:p>
          <a:p>
            <a:pPr lvl="1"/>
            <a:r>
              <a:rPr lang="zh-CN" altLang="zh-CN" smtClean="0"/>
              <a:t>无</a:t>
            </a:r>
            <a:r>
              <a:rPr lang="zh-CN" altLang="zh-CN"/>
              <a:t>声失败（</a:t>
            </a:r>
            <a:r>
              <a:rPr lang="en-US" altLang="zh-CN"/>
              <a:t>Fall Fast</a:t>
            </a:r>
            <a:r>
              <a:rPr lang="zh-CN" altLang="zh-CN"/>
              <a:t>）：在服务降级时返回一些特定的数据，例如：</a:t>
            </a:r>
            <a:r>
              <a:rPr lang="en-US" altLang="zh-CN"/>
              <a:t>null</a:t>
            </a:r>
            <a:r>
              <a:rPr lang="zh-CN" altLang="zh-CN"/>
              <a:t>、空集合或其它类似响应；</a:t>
            </a:r>
            <a:endParaRPr lang="zh-CN" altLang="zh-CN" sz="2800"/>
          </a:p>
          <a:p>
            <a:pPr lvl="1"/>
            <a:r>
              <a:rPr lang="zh-CN" altLang="zh-CN" smtClean="0"/>
              <a:t>静</a:t>
            </a:r>
            <a:r>
              <a:rPr lang="zh-CN" altLang="zh-CN"/>
              <a:t>态值（</a:t>
            </a:r>
            <a:r>
              <a:rPr lang="en-US" altLang="zh-CN"/>
              <a:t>Static</a:t>
            </a:r>
            <a:r>
              <a:rPr lang="zh-CN" altLang="zh-CN"/>
              <a:t>）：由开发者预先配置的数据内容，例如：部门增加微服务调用失败时直接返回</a:t>
            </a:r>
            <a:r>
              <a:rPr lang="en-US" altLang="zh-CN"/>
              <a:t>false</a:t>
            </a:r>
            <a:r>
              <a:rPr lang="zh-CN" altLang="zh-CN"/>
              <a:t>；</a:t>
            </a:r>
            <a:endParaRPr lang="zh-CN" altLang="zh-CN" sz="2800"/>
          </a:p>
          <a:p>
            <a:pPr lvl="1"/>
            <a:r>
              <a:rPr lang="zh-CN" altLang="zh-CN" smtClean="0"/>
              <a:t>复</a:t>
            </a:r>
            <a:r>
              <a:rPr lang="zh-CN" altLang="zh-CN"/>
              <a:t>合数据（</a:t>
            </a:r>
            <a:r>
              <a:rPr lang="en-US" altLang="zh-CN"/>
              <a:t>Stubbed</a:t>
            </a:r>
            <a:r>
              <a:rPr lang="zh-CN" altLang="zh-CN"/>
              <a:t>）：由开发者定义的复合对象内容；</a:t>
            </a:r>
            <a:endParaRPr lang="zh-CN" altLang="zh-CN" sz="2800"/>
          </a:p>
          <a:p>
            <a:pPr lvl="1"/>
            <a:r>
              <a:rPr lang="zh-CN" altLang="zh-CN" smtClean="0"/>
              <a:t>网</a:t>
            </a:r>
            <a:r>
              <a:rPr lang="zh-CN" altLang="zh-CN"/>
              <a:t>络缓存（</a:t>
            </a:r>
            <a:r>
              <a:rPr lang="en-US" altLang="zh-CN"/>
              <a:t>Cache</a:t>
            </a:r>
            <a:r>
              <a:rPr lang="zh-CN" altLang="zh-CN"/>
              <a:t>）：如果服务调用失败，可以通过缓存服务中查询旧数据版本；</a:t>
            </a:r>
            <a:endParaRPr lang="zh-CN" altLang="zh-CN" sz="2800"/>
          </a:p>
          <a:p>
            <a:pPr lvl="1"/>
            <a:r>
              <a:rPr lang="zh-CN" altLang="zh-CN" smtClean="0"/>
              <a:t>主</a:t>
            </a:r>
            <a:r>
              <a:rPr lang="zh-CN" altLang="zh-CN"/>
              <a:t>次策略（</a:t>
            </a:r>
            <a:r>
              <a:rPr lang="en-US" altLang="zh-CN"/>
              <a:t>Primary + Secondary</a:t>
            </a:r>
            <a:r>
              <a:rPr lang="zh-CN" altLang="zh-CN"/>
              <a:t>）：将失败回退分为主要故障（网络）与次要故障（业务）两种处理模式；</a:t>
            </a:r>
            <a:endParaRPr lang="zh-CN" altLang="zh-CN" sz="2800"/>
          </a:p>
          <a:p>
            <a:pPr lvl="1"/>
            <a:endParaRPr lang="zh-CN" altLang="en-US"/>
          </a:p>
        </p:txBody>
      </p:sp>
    </p:spTree>
    <p:extLst>
      <p:ext uri="{BB962C8B-B14F-4D97-AF65-F5344CB8AC3E}">
        <p14:creationId xmlns:p14="http://schemas.microsoft.com/office/powerpoint/2010/main" val="378654851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r>
              <a:rPr lang="zh-CN" altLang="zh-CN"/>
              <a:t>配置文件</a:t>
            </a:r>
            <a:endParaRPr lang="zh-CN" altLang="en-US"/>
          </a:p>
        </p:txBody>
      </p:sp>
      <p:graphicFrame>
        <p:nvGraphicFramePr>
          <p:cNvPr id="4" name="表格 3"/>
          <p:cNvGraphicFramePr>
            <a:graphicFrameLocks noGrp="1"/>
          </p:cNvGraphicFramePr>
          <p:nvPr>
            <p:extLst/>
          </p:nvPr>
        </p:nvGraphicFramePr>
        <p:xfrm>
          <a:off x="174034" y="849087"/>
          <a:ext cx="11754730" cy="2550818"/>
        </p:xfrm>
        <a:graphic>
          <a:graphicData uri="http://schemas.openxmlformats.org/drawingml/2006/table">
            <a:tbl>
              <a:tblPr firstRow="1" firstCol="1" lastRow="1" lastCol="1" bandRow="1" bandCol="1">
                <a:tableStyleId>{5940675A-B579-460E-94D1-54222C63F5DA}</a:tableStyleId>
              </a:tblPr>
              <a:tblGrid>
                <a:gridCol w="11754730">
                  <a:extLst>
                    <a:ext uri="{9D8B030D-6E8A-4147-A177-3AD203B41FA5}">
                      <a16:colId xmlns:a16="http://schemas.microsoft.com/office/drawing/2014/main" val="2220509402"/>
                    </a:ext>
                  </a:extLst>
                </a:gridCol>
              </a:tblGrid>
              <a:tr h="2550818">
                <a:tc>
                  <a:txBody>
                    <a:bodyPr/>
                    <a:lstStyle/>
                    <a:p>
                      <a:r>
                        <a:rPr lang="en-US" sz="1600">
                          <a:effectLst/>
                        </a:rPr>
                        <a:t>project('provider-dept-8001') { 				// </a:t>
                      </a:r>
                      <a:r>
                        <a:rPr lang="zh-CN" sz="1600">
                          <a:effectLst/>
                        </a:rPr>
                        <a:t>子模块</a:t>
                      </a:r>
                      <a:r>
                        <a:rPr lang="en-US" sz="1600">
                          <a:effectLst/>
                        </a:rPr>
                        <a:t/>
                      </a:r>
                      <a:br>
                        <a:rPr lang="en-US" sz="1600">
                          <a:effectLst/>
                        </a:rPr>
                      </a:br>
                      <a:r>
                        <a:rPr lang="en-US" sz="1600">
                          <a:effectLst/>
                        </a:rPr>
                        <a:t>    dependencies { 					// </a:t>
                      </a:r>
                      <a:r>
                        <a:rPr lang="zh-CN" sz="1600">
                          <a:effectLst/>
                        </a:rPr>
                        <a:t>重复依赖，略</a:t>
                      </a:r>
                      <a:r>
                        <a:rPr lang="en-US" sz="1600">
                          <a:effectLst/>
                        </a:rPr>
                        <a:t>...</a:t>
                      </a:r>
                      <a:br>
                        <a:rPr lang="en-US" sz="1600">
                          <a:effectLst/>
                        </a:rPr>
                      </a:br>
                      <a:r>
                        <a:rPr lang="en-US" sz="1600">
                          <a:effectLst/>
                        </a:rPr>
                        <a:t>        implementation('org.springframework.cloud:spring-cloud-starter-netflix-hystrix')</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323898972"/>
                  </a:ext>
                </a:extLst>
              </a:tr>
            </a:tbl>
          </a:graphicData>
        </a:graphic>
      </p:graphicFrame>
    </p:spTree>
    <p:extLst>
      <p:ext uri="{BB962C8B-B14F-4D97-AF65-F5344CB8AC3E}">
        <p14:creationId xmlns:p14="http://schemas.microsoft.com/office/powerpoint/2010/main" val="331599539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DeptAction</a:t>
            </a:r>
            <a:endParaRPr lang="zh-CN" altLang="en-US"/>
          </a:p>
        </p:txBody>
      </p:sp>
      <p:graphicFrame>
        <p:nvGraphicFramePr>
          <p:cNvPr id="4" name="表格 3"/>
          <p:cNvGraphicFramePr>
            <a:graphicFrameLocks noGrp="1"/>
          </p:cNvGraphicFramePr>
          <p:nvPr>
            <p:extLst/>
          </p:nvPr>
        </p:nvGraphicFramePr>
        <p:xfrm>
          <a:off x="223909" y="849086"/>
          <a:ext cx="11671603" cy="5551713"/>
        </p:xfrm>
        <a:graphic>
          <a:graphicData uri="http://schemas.openxmlformats.org/drawingml/2006/table">
            <a:tbl>
              <a:tblPr firstRow="1" firstCol="1" lastRow="1" lastCol="1" bandRow="1" bandCol="1">
                <a:tableStyleId>{5940675A-B579-460E-94D1-54222C63F5DA}</a:tableStyleId>
              </a:tblPr>
              <a:tblGrid>
                <a:gridCol w="11671603">
                  <a:extLst>
                    <a:ext uri="{9D8B030D-6E8A-4147-A177-3AD203B41FA5}">
                      <a16:colId xmlns:a16="http://schemas.microsoft.com/office/drawing/2014/main" val="2359719678"/>
                    </a:ext>
                  </a:extLst>
                </a:gridCol>
              </a:tblGrid>
              <a:tr h="5551713">
                <a:tc>
                  <a:txBody>
                    <a:bodyPr/>
                    <a:lstStyle/>
                    <a:p>
                      <a:r>
                        <a:rPr lang="en-US" sz="1400">
                          <a:effectLst/>
                        </a:rPr>
                        <a:t>package com.yootk.provider.action;</a:t>
                      </a:r>
                      <a:br>
                        <a:rPr lang="en-US" sz="1400">
                          <a:effectLst/>
                        </a:rPr>
                      </a:br>
                      <a:r>
                        <a:rPr lang="en-US" sz="1400">
                          <a:effectLst/>
                        </a:rPr>
                        <a:t>@RestController 						// Rest</a:t>
                      </a:r>
                      <a:r>
                        <a:rPr lang="zh-CN" sz="1400">
                          <a:effectLst/>
                        </a:rPr>
                        <a:t>控制器</a:t>
                      </a:r>
                      <a:r>
                        <a:rPr lang="en-US" sz="1400">
                          <a:effectLst/>
                        </a:rPr>
                        <a:t/>
                      </a:r>
                      <a:br>
                        <a:rPr lang="en-US" sz="1400">
                          <a:effectLst/>
                        </a:rPr>
                      </a:br>
                      <a:r>
                        <a:rPr lang="en-US" sz="1400">
                          <a:effectLst/>
                        </a:rPr>
                        <a:t>@RequestMapping("/provider/dept/*") 			// </a:t>
                      </a:r>
                      <a:r>
                        <a:rPr lang="zh-CN" sz="1400">
                          <a:effectLst/>
                        </a:rPr>
                        <a:t>父路径</a:t>
                      </a:r>
                      <a:r>
                        <a:rPr lang="en-US" sz="1400">
                          <a:effectLst/>
                        </a:rPr>
                        <a:t/>
                      </a:r>
                      <a:br>
                        <a:rPr lang="en-US" sz="1400">
                          <a:effectLst/>
                        </a:rPr>
                      </a:br>
                      <a:r>
                        <a:rPr lang="en-US" sz="1400">
                          <a:effectLst/>
                        </a:rPr>
                        <a:t>public class DeptAction {</a:t>
                      </a:r>
                      <a:br>
                        <a:rPr lang="en-US" sz="1400">
                          <a:effectLst/>
                        </a:rPr>
                      </a:br>
                      <a:r>
                        <a:rPr lang="en-US" sz="1400">
                          <a:effectLst/>
                        </a:rPr>
                        <a:t>    @Autowired</a:t>
                      </a:r>
                      <a:br>
                        <a:rPr lang="en-US" sz="1400">
                          <a:effectLst/>
                        </a:rPr>
                      </a:br>
                      <a:r>
                        <a:rPr lang="en-US" sz="1400">
                          <a:effectLst/>
                        </a:rPr>
                        <a:t>    private IDeptService deptService; 			// </a:t>
                      </a:r>
                      <a:r>
                        <a:rPr lang="zh-CN" sz="1400">
                          <a:effectLst/>
                        </a:rPr>
                        <a:t>注入业务接口实例</a:t>
                      </a:r>
                      <a:r>
                        <a:rPr lang="en-US" sz="1400">
                          <a:effectLst/>
                        </a:rPr>
                        <a:t/>
                      </a:r>
                      <a:br>
                        <a:rPr lang="en-US" sz="1400">
                          <a:effectLst/>
                        </a:rPr>
                      </a:br>
                      <a:r>
                        <a:rPr lang="en-US" sz="1400">
                          <a:effectLst/>
                        </a:rPr>
                        <a:t>    @ApiOperation(value = "</a:t>
                      </a:r>
                      <a:r>
                        <a:rPr lang="zh-CN" sz="1400">
                          <a:effectLst/>
                        </a:rPr>
                        <a:t>部门查询</a:t>
                      </a:r>
                      <a:r>
                        <a:rPr lang="en-US" sz="1400">
                          <a:effectLst/>
                        </a:rPr>
                        <a:t>", notes = "</a:t>
                      </a:r>
                      <a:r>
                        <a:rPr lang="zh-CN" sz="1400">
                          <a:effectLst/>
                        </a:rPr>
                        <a:t>根据部门编号查询部门详细信息</a:t>
                      </a:r>
                      <a:r>
                        <a:rPr lang="en-US" sz="1400">
                          <a:effectLst/>
                        </a:rPr>
                        <a:t>")</a:t>
                      </a:r>
                      <a:br>
                        <a:rPr lang="en-US" sz="1400">
                          <a:effectLst/>
                        </a:rPr>
                      </a:br>
                      <a:r>
                        <a:rPr lang="en-US" sz="1400">
                          <a:effectLst/>
                        </a:rPr>
                        <a:t>    @GetMapping("get/{id}") 				// </a:t>
                      </a:r>
                      <a:r>
                        <a:rPr lang="zh-CN" sz="1400">
                          <a:effectLst/>
                        </a:rPr>
                        <a:t>子路径</a:t>
                      </a:r>
                      <a:r>
                        <a:rPr lang="en-US" sz="1400">
                          <a:effectLst/>
                        </a:rPr>
                        <a:t/>
                      </a:r>
                      <a:br>
                        <a:rPr lang="en-US" sz="1400">
                          <a:effectLst/>
                        </a:rPr>
                      </a:br>
                      <a:r>
                        <a:rPr lang="en-US" sz="1400">
                          <a:effectLst/>
                        </a:rPr>
                        <a:t>    @HystrixCommand(fallbackMethod="getFallback")		// </a:t>
                      </a:r>
                      <a:r>
                        <a:rPr lang="zh-CN" sz="1400">
                          <a:effectLst/>
                        </a:rPr>
                        <a:t>服务降级</a:t>
                      </a:r>
                      <a:r>
                        <a:rPr lang="en-US" sz="1400">
                          <a:effectLst/>
                        </a:rPr>
                        <a:t/>
                      </a:r>
                      <a:br>
                        <a:rPr lang="en-US" sz="1400">
                          <a:effectLst/>
                        </a:rPr>
                      </a:br>
                      <a:r>
                        <a:rPr lang="en-US" sz="1400">
                          <a:effectLst/>
                        </a:rPr>
                        <a:t>    public Object get(@PathVariable("id") long id) { 	// </a:t>
                      </a:r>
                      <a:r>
                        <a:rPr lang="zh-CN" sz="1400">
                          <a:effectLst/>
                        </a:rPr>
                        <a:t>部门编号不存在产生异常</a:t>
                      </a:r>
                      <a:r>
                        <a:rPr lang="en-US" sz="1400">
                          <a:effectLst/>
                        </a:rPr>
                        <a:t/>
                      </a:r>
                      <a:br>
                        <a:rPr lang="en-US" sz="1400">
                          <a:effectLst/>
                        </a:rPr>
                      </a:br>
                      <a:r>
                        <a:rPr lang="en-US" sz="1400">
                          <a:effectLst/>
                        </a:rPr>
                        <a:t>        return this.deptService.get(id); 			// </a:t>
                      </a:r>
                      <a:r>
                        <a:rPr lang="zh-CN" sz="1400">
                          <a:effectLst/>
                        </a:rPr>
                        <a:t>部门信息加载</a:t>
                      </a:r>
                      <a:r>
                        <a:rPr lang="en-US" sz="1400">
                          <a:effectLst/>
                        </a:rPr>
                        <a:t/>
                      </a:r>
                      <a:br>
                        <a:rPr lang="en-US" sz="1400">
                          <a:effectLst/>
                        </a:rPr>
                      </a:br>
                      <a:r>
                        <a:rPr lang="en-US" sz="1400">
                          <a:effectLst/>
                        </a:rPr>
                        <a:t>    }</a:t>
                      </a:r>
                      <a:br>
                        <a:rPr lang="en-US" sz="1400">
                          <a:effectLst/>
                        </a:rPr>
                      </a:br>
                      <a:r>
                        <a:rPr lang="en-US" sz="1400">
                          <a:effectLst/>
                        </a:rPr>
                        <a:t>    public Object getFallback(@PathVariable("id") long id) { // </a:t>
                      </a:r>
                      <a:r>
                        <a:rPr lang="zh-CN" sz="1400">
                          <a:effectLst/>
                        </a:rPr>
                        <a:t>服务降级方法</a:t>
                      </a:r>
                      <a:r>
                        <a:rPr lang="en-US" sz="1400">
                          <a:effectLst/>
                        </a:rPr>
                        <a:t/>
                      </a:r>
                      <a:br>
                        <a:rPr lang="en-US" sz="1400">
                          <a:effectLst/>
                        </a:rPr>
                      </a:br>
                      <a:r>
                        <a:rPr lang="en-US" sz="1400">
                          <a:effectLst/>
                        </a:rPr>
                        <a:t>        DeptDTO dept = new DeptDTO();			// </a:t>
                      </a:r>
                      <a:r>
                        <a:rPr lang="zh-CN" sz="1400">
                          <a:effectLst/>
                        </a:rPr>
                        <a:t>实例化</a:t>
                      </a:r>
                      <a:r>
                        <a:rPr lang="en-US" sz="1400">
                          <a:effectLst/>
                        </a:rPr>
                        <a:t>DTO</a:t>
                      </a:r>
                      <a:r>
                        <a:rPr lang="zh-CN" sz="1400">
                          <a:effectLst/>
                        </a:rPr>
                        <a:t>对象</a:t>
                      </a:r>
                      <a:r>
                        <a:rPr lang="en-US" sz="1400">
                          <a:effectLst/>
                        </a:rPr>
                        <a:t/>
                      </a:r>
                      <a:br>
                        <a:rPr lang="en-US" sz="1400">
                          <a:effectLst/>
                        </a:rPr>
                      </a:br>
                      <a:r>
                        <a:rPr lang="en-US" sz="1400">
                          <a:effectLst/>
                        </a:rPr>
                        <a:t>        dept.setDeptno(id); 				// </a:t>
                      </a:r>
                      <a:r>
                        <a:rPr lang="zh-CN" sz="1400">
                          <a:effectLst/>
                        </a:rPr>
                        <a:t>属性设置</a:t>
                      </a:r>
                      <a:r>
                        <a:rPr lang="en-US" sz="1400">
                          <a:effectLst/>
                        </a:rPr>
                        <a:t/>
                      </a:r>
                      <a:br>
                        <a:rPr lang="en-US" sz="1400">
                          <a:effectLst/>
                        </a:rPr>
                      </a:br>
                      <a:r>
                        <a:rPr lang="en-US" sz="1400">
                          <a:effectLst/>
                        </a:rPr>
                        <a:t>        dept.setDname("</a:t>
                      </a:r>
                      <a:r>
                        <a:rPr lang="zh-CN" sz="1400">
                          <a:effectLst/>
                        </a:rPr>
                        <a:t>【</a:t>
                      </a:r>
                      <a:r>
                        <a:rPr lang="en-US" sz="1400">
                          <a:effectLst/>
                        </a:rPr>
                        <a:t>Fallback</a:t>
                      </a:r>
                      <a:r>
                        <a:rPr lang="zh-CN" sz="1400">
                          <a:effectLst/>
                        </a:rPr>
                        <a:t>】部门名称</a:t>
                      </a:r>
                      <a:r>
                        <a:rPr lang="en-US" sz="1400">
                          <a:effectLst/>
                        </a:rPr>
                        <a:t>"); 		// </a:t>
                      </a:r>
                      <a:r>
                        <a:rPr lang="zh-CN" sz="1400">
                          <a:effectLst/>
                        </a:rPr>
                        <a:t>属性设置</a:t>
                      </a:r>
                      <a:r>
                        <a:rPr lang="en-US" sz="1400">
                          <a:effectLst/>
                        </a:rPr>
                        <a:t/>
                      </a:r>
                      <a:br>
                        <a:rPr lang="en-US" sz="1400">
                          <a:effectLst/>
                        </a:rPr>
                      </a:br>
                      <a:r>
                        <a:rPr lang="en-US" sz="1400">
                          <a:effectLst/>
                        </a:rPr>
                        <a:t>        dept.setLoc("</a:t>
                      </a:r>
                      <a:r>
                        <a:rPr lang="zh-CN" sz="1400">
                          <a:effectLst/>
                        </a:rPr>
                        <a:t>【</a:t>
                      </a:r>
                      <a:r>
                        <a:rPr lang="en-US" sz="1400">
                          <a:effectLst/>
                        </a:rPr>
                        <a:t>Fallback</a:t>
                      </a:r>
                      <a:r>
                        <a:rPr lang="zh-CN" sz="1400">
                          <a:effectLst/>
                        </a:rPr>
                        <a:t>】部门位置</a:t>
                      </a:r>
                      <a:r>
                        <a:rPr lang="en-US" sz="1400">
                          <a:effectLst/>
                        </a:rPr>
                        <a:t>"); 			// </a:t>
                      </a:r>
                      <a:r>
                        <a:rPr lang="zh-CN" sz="1400">
                          <a:effectLst/>
                        </a:rPr>
                        <a:t>属性设置</a:t>
                      </a:r>
                      <a:r>
                        <a:rPr lang="en-US" sz="1400">
                          <a:effectLst/>
                        </a:rPr>
                        <a:t/>
                      </a:r>
                      <a:br>
                        <a:rPr lang="en-US" sz="1400">
                          <a:effectLst/>
                        </a:rPr>
                      </a:br>
                      <a:r>
                        <a:rPr lang="en-US" sz="1400">
                          <a:effectLst/>
                        </a:rPr>
                        <a:t>        return dept; 					// </a:t>
                      </a:r>
                      <a:r>
                        <a:rPr lang="zh-CN" sz="1400">
                          <a:effectLst/>
                        </a:rPr>
                        <a:t>数据响应</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005139407"/>
                  </a:ext>
                </a:extLst>
              </a:tr>
            </a:tbl>
          </a:graphicData>
        </a:graphic>
      </p:graphicFrame>
    </p:spTree>
    <p:extLst>
      <p:ext uri="{BB962C8B-B14F-4D97-AF65-F5344CB8AC3E}">
        <p14:creationId xmlns:p14="http://schemas.microsoft.com/office/powerpoint/2010/main" val="996946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主机名称映射</a:t>
            </a:r>
            <a:endParaRPr lang="zh-CN" altLang="en-US"/>
          </a:p>
        </p:txBody>
      </p:sp>
      <p:sp>
        <p:nvSpPr>
          <p:cNvPr id="3" name="内容占位符 2"/>
          <p:cNvSpPr>
            <a:spLocks noGrp="1"/>
          </p:cNvSpPr>
          <p:nvPr>
            <p:ph idx="1"/>
          </p:nvPr>
        </p:nvSpPr>
        <p:spPr/>
        <p:txBody>
          <a:bodyPr/>
          <a:lstStyle/>
          <a:p>
            <a:r>
              <a:rPr lang="zh-CN" altLang="zh-CN"/>
              <a:t>在默认情况下</a:t>
            </a:r>
            <a:r>
              <a:rPr lang="en-US" altLang="zh-CN"/>
              <a:t>Nacos</a:t>
            </a:r>
            <a:r>
              <a:rPr lang="zh-CN" altLang="zh-CN"/>
              <a:t>集群只能够通过</a:t>
            </a:r>
            <a:r>
              <a:rPr lang="en-US" altLang="zh-CN"/>
              <a:t>IP</a:t>
            </a:r>
            <a:r>
              <a:rPr lang="zh-CN" altLang="zh-CN"/>
              <a:t>地址进行配置，但是为了维护方便，建议采用主机名称进行配置，而这就需要在</a:t>
            </a:r>
            <a:r>
              <a:rPr lang="en-US" altLang="zh-CN"/>
              <a:t>Nacos</a:t>
            </a:r>
            <a:r>
              <a:rPr lang="zh-CN" altLang="zh-CN"/>
              <a:t>启动文件中追加主机地</a:t>
            </a:r>
            <a:r>
              <a:rPr lang="zh-CN" altLang="zh-CN" smtClean="0"/>
              <a:t>址</a:t>
            </a:r>
            <a:endParaRPr lang="en-US" altLang="zh-CN" smtClean="0"/>
          </a:p>
          <a:p>
            <a:r>
              <a:rPr lang="zh-CN" altLang="zh-CN" smtClean="0"/>
              <a:t>打</a:t>
            </a:r>
            <a:r>
              <a:rPr lang="zh-CN" altLang="zh-CN"/>
              <a:t>开</a:t>
            </a:r>
            <a:r>
              <a:rPr lang="en-US" altLang="zh-CN"/>
              <a:t>Nacos</a:t>
            </a:r>
            <a:r>
              <a:rPr lang="zh-CN" altLang="zh-CN"/>
              <a:t>启动文件：</a:t>
            </a:r>
            <a:r>
              <a:rPr lang="en-US" altLang="zh-CN"/>
              <a:t>vi /</a:t>
            </a:r>
            <a:r>
              <a:rPr lang="en-US" altLang="zh-CN" smtClean="0"/>
              <a:t>usr/local/nacos/bin/startup.sh</a:t>
            </a:r>
          </a:p>
          <a:p>
            <a:pPr lvl="1"/>
            <a:endParaRPr lang="zh-CN" altLang="en-US"/>
          </a:p>
        </p:txBody>
      </p:sp>
      <p:graphicFrame>
        <p:nvGraphicFramePr>
          <p:cNvPr id="4" name="表格 3"/>
          <p:cNvGraphicFramePr>
            <a:graphicFrameLocks noGrp="1"/>
          </p:cNvGraphicFramePr>
          <p:nvPr>
            <p:extLst/>
          </p:nvPr>
        </p:nvGraphicFramePr>
        <p:xfrm>
          <a:off x="377348" y="2192972"/>
          <a:ext cx="11560651" cy="3222551"/>
        </p:xfrm>
        <a:graphic>
          <a:graphicData uri="http://schemas.openxmlformats.org/drawingml/2006/table">
            <a:tbl>
              <a:tblPr firstRow="1" firstCol="1" lastRow="1" lastCol="1" bandRow="1" bandCol="1">
                <a:tableStyleId>{5940675A-B579-460E-94D1-54222C63F5DA}</a:tableStyleId>
              </a:tblPr>
              <a:tblGrid>
                <a:gridCol w="2557677">
                  <a:extLst>
                    <a:ext uri="{9D8B030D-6E8A-4147-A177-3AD203B41FA5}">
                      <a16:colId xmlns:a16="http://schemas.microsoft.com/office/drawing/2014/main" val="3201286478"/>
                    </a:ext>
                  </a:extLst>
                </a:gridCol>
                <a:gridCol w="9002974">
                  <a:extLst>
                    <a:ext uri="{9D8B030D-6E8A-4147-A177-3AD203B41FA5}">
                      <a16:colId xmlns:a16="http://schemas.microsoft.com/office/drawing/2014/main" val="2504783777"/>
                    </a:ext>
                  </a:extLst>
                </a:gridCol>
              </a:tblGrid>
              <a:tr h="2673911">
                <a:tc>
                  <a:txBody>
                    <a:bodyPr/>
                    <a:lstStyle/>
                    <a:p>
                      <a:pPr algn="just">
                        <a:spcAft>
                          <a:spcPts val="0"/>
                        </a:spcAft>
                      </a:pPr>
                      <a:r>
                        <a:rPr lang="en-US" sz="1800" kern="100">
                          <a:effectLst/>
                        </a:rPr>
                        <a:t>nacos-cluster-a</a:t>
                      </a:r>
                      <a:r>
                        <a:rPr lang="zh-CN" sz="1800" kern="100">
                          <a:effectLst/>
                        </a:rPr>
                        <a:t>主机：</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800" kern="100">
                          <a:effectLst/>
                        </a:rPr>
                        <a:t>if [[ "${MODE}" == "standalone" ]]; then						# </a:t>
                      </a:r>
                      <a:r>
                        <a:rPr lang="zh-CN" sz="1800" kern="100">
                          <a:effectLst/>
                        </a:rPr>
                        <a:t>单实例环境</a:t>
                      </a:r>
                    </a:p>
                    <a:p>
                      <a:pPr algn="just">
                        <a:spcAft>
                          <a:spcPts val="0"/>
                        </a:spcAft>
                      </a:pPr>
                      <a:r>
                        <a:rPr lang="en-US" sz="1800" kern="100">
                          <a:effectLst/>
                        </a:rPr>
                        <a:t>    JAVA_OPT="${JAVA_OPT} -Xms512m -Xmx512m -Xmn256m"</a:t>
                      </a:r>
                      <a:endParaRPr lang="zh-CN" sz="1800" kern="100">
                        <a:effectLst/>
                      </a:endParaRPr>
                    </a:p>
                    <a:p>
                      <a:pPr algn="just">
                        <a:spcAft>
                          <a:spcPts val="0"/>
                        </a:spcAft>
                      </a:pPr>
                      <a:r>
                        <a:rPr lang="en-US" sz="1800" kern="100">
                          <a:effectLst/>
                        </a:rPr>
                        <a:t>    JAVA_OPT="${JAVA_OPT} -Dnacos.standalone=true"</a:t>
                      </a:r>
                      <a:endParaRPr lang="zh-CN" sz="1800" kern="100">
                        <a:effectLst/>
                      </a:endParaRPr>
                    </a:p>
                    <a:p>
                      <a:pPr algn="just">
                        <a:spcAft>
                          <a:spcPts val="0"/>
                        </a:spcAft>
                      </a:pPr>
                      <a:r>
                        <a:rPr lang="en-US" sz="1800" kern="100">
                          <a:effectLst/>
                        </a:rPr>
                        <a:t>else													# </a:t>
                      </a:r>
                      <a:r>
                        <a:rPr lang="zh-CN" sz="1800" kern="100">
                          <a:effectLst/>
                        </a:rPr>
                        <a:t>集群模式启动参数</a:t>
                      </a:r>
                    </a:p>
                    <a:p>
                      <a:pPr algn="just">
                        <a:spcAft>
                          <a:spcPts val="0"/>
                        </a:spcAft>
                      </a:pPr>
                      <a:r>
                        <a:rPr lang="en-US" sz="1800" kern="100">
                          <a:effectLst/>
                        </a:rPr>
                        <a:t>    # </a:t>
                      </a:r>
                      <a:r>
                        <a:rPr lang="zh-CN" sz="1800" kern="100">
                          <a:effectLst/>
                        </a:rPr>
                        <a:t>重复的</a:t>
                      </a:r>
                      <a:r>
                        <a:rPr lang="en-US" sz="1800" kern="100">
                          <a:effectLst/>
                        </a:rPr>
                        <a:t>JVM</a:t>
                      </a:r>
                      <a:r>
                        <a:rPr lang="zh-CN" sz="1800" kern="100">
                          <a:effectLst/>
                        </a:rPr>
                        <a:t>启动参数项配置，略</a:t>
                      </a:r>
                    </a:p>
                    <a:p>
                      <a:pPr algn="just">
                        <a:spcAft>
                          <a:spcPts val="0"/>
                        </a:spcAft>
                      </a:pPr>
                      <a:r>
                        <a:rPr lang="en-US" sz="1800" kern="100">
                          <a:effectLst/>
                        </a:rPr>
                        <a:t>    JAVA_OPT="${JAVA_OPT} -Dnacos.server.ip=nacos-cluster-a"	# </a:t>
                      </a:r>
                      <a:r>
                        <a:rPr lang="zh-CN" sz="1800" kern="100">
                          <a:effectLst/>
                        </a:rPr>
                        <a:t>【新增项】主机</a:t>
                      </a:r>
                      <a:r>
                        <a:rPr lang="en-US" sz="1800" kern="100">
                          <a:effectLst/>
                        </a:rPr>
                        <a:t>IP</a:t>
                      </a:r>
                      <a:endParaRPr lang="zh-CN" sz="1800" kern="100">
                        <a:effectLst/>
                      </a:endParaRPr>
                    </a:p>
                    <a:p>
                      <a:pPr algn="just">
                        <a:spcAft>
                          <a:spcPts val="0"/>
                        </a:spcAft>
                      </a:pPr>
                      <a:r>
                        <a:rPr lang="en-US" sz="1800" kern="100">
                          <a:effectLst/>
                        </a:rPr>
                        <a:t>fi</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7279415"/>
                  </a:ext>
                </a:extLst>
              </a:tr>
              <a:tr h="243083">
                <a:tc>
                  <a:txBody>
                    <a:bodyPr/>
                    <a:lstStyle/>
                    <a:p>
                      <a:pPr algn="just">
                        <a:spcAft>
                          <a:spcPts val="0"/>
                        </a:spcAft>
                      </a:pPr>
                      <a:r>
                        <a:rPr lang="en-US" sz="1800" kern="100">
                          <a:effectLst/>
                        </a:rPr>
                        <a:t>nacos-cluster-b</a:t>
                      </a:r>
                      <a:r>
                        <a:rPr lang="zh-CN" sz="1800" kern="100">
                          <a:effectLst/>
                        </a:rPr>
                        <a:t>主机：</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800" kern="100">
                          <a:effectLst/>
                        </a:rPr>
                        <a:t>JAVA_OPT="${JAVA_OPT} -Dnacos.server.ip=nacos-cluster-b"</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07537517"/>
                  </a:ext>
                </a:extLst>
              </a:tr>
              <a:tr h="243083">
                <a:tc>
                  <a:txBody>
                    <a:bodyPr/>
                    <a:lstStyle/>
                    <a:p>
                      <a:pPr algn="just">
                        <a:spcAft>
                          <a:spcPts val="0"/>
                        </a:spcAft>
                      </a:pPr>
                      <a:r>
                        <a:rPr lang="en-US" sz="1800" kern="100">
                          <a:effectLst/>
                        </a:rPr>
                        <a:t>nacos-cluster-c</a:t>
                      </a:r>
                      <a:r>
                        <a:rPr lang="zh-CN" sz="1800" kern="100">
                          <a:effectLst/>
                        </a:rPr>
                        <a:t>主机：</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800" kern="100">
                          <a:effectLst/>
                        </a:rPr>
                        <a:t>JAVA_OPT="${JAVA_OPT} -Dnacos.server.ip=nacos-cluster-c"</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76756404"/>
                  </a:ext>
                </a:extLst>
              </a:tr>
            </a:tbl>
          </a:graphicData>
        </a:graphic>
      </p:graphicFrame>
    </p:spTree>
    <p:extLst>
      <p:ext uri="{BB962C8B-B14F-4D97-AF65-F5344CB8AC3E}">
        <p14:creationId xmlns:p14="http://schemas.microsoft.com/office/powerpoint/2010/main" val="35412041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熔断机制启用注解</a:t>
            </a:r>
            <a:endParaRPr lang="zh-CN" altLang="en-US"/>
          </a:p>
        </p:txBody>
      </p:sp>
      <p:graphicFrame>
        <p:nvGraphicFramePr>
          <p:cNvPr id="4" name="表格 3"/>
          <p:cNvGraphicFramePr>
            <a:graphicFrameLocks noGrp="1"/>
          </p:cNvGraphicFramePr>
          <p:nvPr>
            <p:extLst/>
          </p:nvPr>
        </p:nvGraphicFramePr>
        <p:xfrm>
          <a:off x="207285" y="849086"/>
          <a:ext cx="11779668" cy="5801095"/>
        </p:xfrm>
        <a:graphic>
          <a:graphicData uri="http://schemas.openxmlformats.org/drawingml/2006/table">
            <a:tbl>
              <a:tblPr firstRow="1" firstCol="1" lastRow="1" lastCol="1" bandRow="1" bandCol="1">
                <a:tableStyleId>{5940675A-B579-460E-94D1-54222C63F5DA}</a:tableStyleId>
              </a:tblPr>
              <a:tblGrid>
                <a:gridCol w="11779668">
                  <a:extLst>
                    <a:ext uri="{9D8B030D-6E8A-4147-A177-3AD203B41FA5}">
                      <a16:colId xmlns:a16="http://schemas.microsoft.com/office/drawing/2014/main" val="1470450599"/>
                    </a:ext>
                  </a:extLst>
                </a:gridCol>
              </a:tblGrid>
              <a:tr h="5801095">
                <a:tc>
                  <a:txBody>
                    <a:bodyPr/>
                    <a:lstStyle/>
                    <a:p>
                      <a:r>
                        <a:rPr lang="en-US" sz="1600">
                          <a:effectLst/>
                        </a:rPr>
                        <a:t>package com.yootk.provider;</a:t>
                      </a:r>
                      <a:br>
                        <a:rPr lang="en-US" sz="1600">
                          <a:effectLst/>
                        </a:rPr>
                      </a:br>
                      <a:r>
                        <a:rPr lang="en-US" sz="1600">
                          <a:effectLst/>
                        </a:rPr>
                        <a:t>@SpringBootApplication</a:t>
                      </a:r>
                      <a:br>
                        <a:rPr lang="en-US" sz="1600">
                          <a:effectLst/>
                        </a:rPr>
                      </a:br>
                      <a:r>
                        <a:rPr lang="en-US" sz="1600">
                          <a:effectLst/>
                        </a:rPr>
                        <a:t>@EnableDiscoveryClient</a:t>
                      </a:r>
                      <a:br>
                        <a:rPr lang="en-US" sz="1600">
                          <a:effectLst/>
                        </a:rPr>
                      </a:br>
                      <a:r>
                        <a:rPr lang="en-US" sz="1600">
                          <a:effectLst/>
                        </a:rPr>
                        <a:t>@EnableCircuitBreaker 					// </a:t>
                      </a:r>
                      <a:r>
                        <a:rPr lang="zh-CN" sz="1600">
                          <a:effectLst/>
                        </a:rPr>
                        <a:t>启用熔断机制</a:t>
                      </a:r>
                      <a:r>
                        <a:rPr lang="en-US" sz="1600">
                          <a:effectLst/>
                        </a:rPr>
                        <a:t/>
                      </a:r>
                      <a:br>
                        <a:rPr lang="en-US" sz="1600">
                          <a:effectLst/>
                        </a:rPr>
                      </a:br>
                      <a:r>
                        <a:rPr lang="en-US" sz="1600">
                          <a:effectLst/>
                        </a:rPr>
                        <a:t>public class StartProviderDept8001Application { 		// </a:t>
                      </a:r>
                      <a:r>
                        <a:rPr lang="zh-CN" sz="1600">
                          <a:effectLst/>
                        </a:rPr>
                        <a:t>李兴华高薪就业编程训练营</a:t>
                      </a:r>
                      <a:r>
                        <a:rPr lang="en-US" sz="1600">
                          <a:effectLst/>
                        </a:rPr>
                        <a:t/>
                      </a:r>
                      <a:br>
                        <a:rPr lang="en-US" sz="1600">
                          <a:effectLst/>
                        </a:rPr>
                      </a:br>
                      <a:r>
                        <a:rPr lang="en-US" sz="1600">
                          <a:effectLst/>
                        </a:rPr>
                        <a:t>    public static void main(String[] args) { 		// </a:t>
                      </a:r>
                      <a:r>
                        <a:rPr lang="zh-CN" sz="1600">
                          <a:effectLst/>
                        </a:rPr>
                        <a:t>沐言科技：</a:t>
                      </a:r>
                      <a:r>
                        <a:rPr lang="en-US" sz="1600">
                          <a:effectLst/>
                        </a:rPr>
                        <a:t>www.yootk.com</a:t>
                      </a:r>
                      <a:br>
                        <a:rPr lang="en-US" sz="1600">
                          <a:effectLst/>
                        </a:rPr>
                      </a:br>
                      <a:r>
                        <a:rPr lang="en-US" sz="1600">
                          <a:effectLst/>
                        </a:rPr>
                        <a:t>        SpringApplication.run(StartProviderDept8001Application.class, args); // </a:t>
                      </a:r>
                      <a:r>
                        <a:rPr lang="zh-CN" sz="1600">
                          <a:effectLst/>
                        </a:rPr>
                        <a:t>服务启动</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212938827"/>
                  </a:ext>
                </a:extLst>
              </a:tr>
            </a:tbl>
          </a:graphicData>
        </a:graphic>
      </p:graphicFrame>
    </p:spTree>
    <p:extLst>
      <p:ext uri="{BB962C8B-B14F-4D97-AF65-F5344CB8AC3E}">
        <p14:creationId xmlns:p14="http://schemas.microsoft.com/office/powerpoint/2010/main" val="289166080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Fallback</a:t>
            </a:r>
            <a:r>
              <a:rPr lang="zh-CN" altLang="zh-CN"/>
              <a:t>失败回退</a:t>
            </a:r>
            <a:endParaRPr lang="zh-CN" altLang="en-US"/>
          </a:p>
        </p:txBody>
      </p:sp>
      <p:sp>
        <p:nvSpPr>
          <p:cNvPr id="3" name="内容占位符 2"/>
          <p:cNvSpPr>
            <a:spLocks noGrp="1"/>
          </p:cNvSpPr>
          <p:nvPr>
            <p:ph idx="1"/>
          </p:nvPr>
        </p:nvSpPr>
        <p:spPr/>
        <p:txBody>
          <a:bodyPr/>
          <a:lstStyle/>
          <a:p>
            <a:r>
              <a:rPr lang="zh-CN" altLang="zh-CN"/>
              <a:t>最佳的做法是在</a:t>
            </a:r>
            <a:r>
              <a:rPr lang="en-US" altLang="zh-CN"/>
              <a:t>Feign</a:t>
            </a:r>
            <a:r>
              <a:rPr lang="zh-CN" altLang="zh-CN"/>
              <a:t>远程接口中进行失败回退的配置，而这就需要创建</a:t>
            </a:r>
            <a:r>
              <a:rPr lang="en-US" altLang="zh-CN"/>
              <a:t>FallbackFactory</a:t>
            </a:r>
            <a:r>
              <a:rPr lang="zh-CN" altLang="zh-CN"/>
              <a:t>对象实例</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08" y="1767841"/>
            <a:ext cx="11713372" cy="290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76083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Fallback</a:t>
            </a:r>
            <a:r>
              <a:rPr lang="zh-CN" altLang="zh-CN"/>
              <a:t>服务降级处理类</a:t>
            </a:r>
            <a:endParaRPr lang="zh-CN" altLang="en-US"/>
          </a:p>
        </p:txBody>
      </p:sp>
      <p:graphicFrame>
        <p:nvGraphicFramePr>
          <p:cNvPr id="4" name="表格 3"/>
          <p:cNvGraphicFramePr>
            <a:graphicFrameLocks noGrp="1"/>
          </p:cNvGraphicFramePr>
          <p:nvPr>
            <p:extLst/>
          </p:nvPr>
        </p:nvGraphicFramePr>
        <p:xfrm>
          <a:off x="223910" y="849087"/>
          <a:ext cx="11754730" cy="5834346"/>
        </p:xfrm>
        <a:graphic>
          <a:graphicData uri="http://schemas.openxmlformats.org/drawingml/2006/table">
            <a:tbl>
              <a:tblPr firstRow="1" firstCol="1" lastRow="1" lastCol="1" bandRow="1" bandCol="1">
                <a:tableStyleId>{5940675A-B579-460E-94D1-54222C63F5DA}</a:tableStyleId>
              </a:tblPr>
              <a:tblGrid>
                <a:gridCol w="11754730">
                  <a:extLst>
                    <a:ext uri="{9D8B030D-6E8A-4147-A177-3AD203B41FA5}">
                      <a16:colId xmlns:a16="http://schemas.microsoft.com/office/drawing/2014/main" val="4076601456"/>
                    </a:ext>
                  </a:extLst>
                </a:gridCol>
              </a:tblGrid>
              <a:tr h="5834346">
                <a:tc>
                  <a:txBody>
                    <a:bodyPr/>
                    <a:lstStyle/>
                    <a:p>
                      <a:r>
                        <a:rPr lang="en-US" sz="1200">
                          <a:effectLst/>
                        </a:rPr>
                        <a:t>package com.yootk.service.fallback;</a:t>
                      </a:r>
                      <a:br>
                        <a:rPr lang="en-US" sz="1200">
                          <a:effectLst/>
                        </a:rPr>
                      </a:br>
                      <a:r>
                        <a:rPr lang="en-US" sz="1200">
                          <a:effectLst/>
                        </a:rPr>
                        <a:t>@Component						// </a:t>
                      </a:r>
                      <a:r>
                        <a:rPr lang="zh-CN" sz="1200">
                          <a:effectLst/>
                        </a:rPr>
                        <a:t>组件注册</a:t>
                      </a:r>
                      <a:r>
                        <a:rPr lang="en-US" sz="1200">
                          <a:effectLst/>
                        </a:rPr>
                        <a:t/>
                      </a:r>
                      <a:br>
                        <a:rPr lang="en-US" sz="1200">
                          <a:effectLst/>
                        </a:rPr>
                      </a:br>
                      <a:r>
                        <a:rPr lang="en-US" sz="1200">
                          <a:effectLst/>
                        </a:rPr>
                        <a:t>public class DeptServiceFallbackFactory 	implements FallbackFactory&lt;IDeptService&gt; { 	// </a:t>
                      </a:r>
                      <a:r>
                        <a:rPr lang="zh-CN" sz="1200">
                          <a:effectLst/>
                        </a:rPr>
                        <a:t>服务降级工厂类</a:t>
                      </a:r>
                      <a:r>
                        <a:rPr lang="en-US" sz="1200">
                          <a:effectLst/>
                        </a:rPr>
                        <a:t/>
                      </a:r>
                      <a:br>
                        <a:rPr lang="en-US" sz="1200">
                          <a:effectLst/>
                        </a:rPr>
                      </a:br>
                      <a:r>
                        <a:rPr lang="en-US" sz="1200">
                          <a:effectLst/>
                        </a:rPr>
                        <a:t>    @Override</a:t>
                      </a:r>
                      <a:br>
                        <a:rPr lang="en-US" sz="1200">
                          <a:effectLst/>
                        </a:rPr>
                      </a:br>
                      <a:r>
                        <a:rPr lang="en-US" sz="1200">
                          <a:effectLst/>
                        </a:rPr>
                        <a:t>    public IDeptService create(Throwable cause) { 		// </a:t>
                      </a:r>
                      <a:r>
                        <a:rPr lang="zh-CN" sz="1200">
                          <a:effectLst/>
                        </a:rPr>
                        <a:t>创建</a:t>
                      </a:r>
                      <a:r>
                        <a:rPr lang="en-US" sz="1200">
                          <a:effectLst/>
                        </a:rPr>
                        <a:t>IDeptService</a:t>
                      </a:r>
                      <a:r>
                        <a:rPr lang="zh-CN" sz="1200">
                          <a:effectLst/>
                        </a:rPr>
                        <a:t>服务降级</a:t>
                      </a:r>
                      <a:r>
                        <a:rPr lang="en-US" sz="1200">
                          <a:effectLst/>
                        </a:rPr>
                        <a:t/>
                      </a:r>
                      <a:br>
                        <a:rPr lang="en-US" sz="1200">
                          <a:effectLst/>
                        </a:rPr>
                      </a:br>
                      <a:r>
                        <a:rPr lang="en-US" sz="1200">
                          <a:effectLst/>
                        </a:rPr>
                        <a:t>        return new IDeptService() { 			// </a:t>
                      </a:r>
                      <a:r>
                        <a:rPr lang="zh-CN" sz="1200">
                          <a:effectLst/>
                        </a:rPr>
                        <a:t>实例化业务接口对象</a:t>
                      </a:r>
                      <a:r>
                        <a:rPr lang="en-US" sz="1200">
                          <a:effectLst/>
                        </a:rPr>
                        <a:t/>
                      </a:r>
                      <a:br>
                        <a:rPr lang="en-US" sz="1200">
                          <a:effectLst/>
                        </a:rPr>
                      </a:br>
                      <a:r>
                        <a:rPr lang="en-US" sz="1200">
                          <a:effectLst/>
                        </a:rPr>
                        <a:t>            @Override</a:t>
                      </a:r>
                      <a:br>
                        <a:rPr lang="en-US" sz="1200">
                          <a:effectLst/>
                        </a:rPr>
                      </a:br>
                      <a:r>
                        <a:rPr lang="en-US" sz="1200">
                          <a:effectLst/>
                        </a:rPr>
                        <a:t>            public DeptDTO get(long id) {			// </a:t>
                      </a:r>
                      <a:r>
                        <a:rPr lang="zh-CN" sz="1200">
                          <a:effectLst/>
                        </a:rPr>
                        <a:t>服务降级处理</a:t>
                      </a:r>
                      <a:r>
                        <a:rPr lang="en-US" sz="1200">
                          <a:effectLst/>
                        </a:rPr>
                        <a:t/>
                      </a:r>
                      <a:br>
                        <a:rPr lang="en-US" sz="1200">
                          <a:effectLst/>
                        </a:rPr>
                      </a:br>
                      <a:r>
                        <a:rPr lang="en-US" sz="1200">
                          <a:effectLst/>
                        </a:rPr>
                        <a:t>                DeptDTO dept = new DeptDTO();			// </a:t>
                      </a:r>
                      <a:r>
                        <a:rPr lang="zh-CN" sz="1200">
                          <a:effectLst/>
                        </a:rPr>
                        <a:t>实例化</a:t>
                      </a:r>
                      <a:r>
                        <a:rPr lang="en-US" sz="1200">
                          <a:effectLst/>
                        </a:rPr>
                        <a:t>VO</a:t>
                      </a:r>
                      <a:r>
                        <a:rPr lang="zh-CN" sz="1200">
                          <a:effectLst/>
                        </a:rPr>
                        <a:t>对象</a:t>
                      </a:r>
                      <a:r>
                        <a:rPr lang="en-US" sz="1200">
                          <a:effectLst/>
                        </a:rPr>
                        <a:t/>
                      </a:r>
                      <a:br>
                        <a:rPr lang="en-US" sz="1200">
                          <a:effectLst/>
                        </a:rPr>
                      </a:br>
                      <a:r>
                        <a:rPr lang="en-US" sz="1200">
                          <a:effectLst/>
                        </a:rPr>
                        <a:t>                dept.setDeptno(id); 				// </a:t>
                      </a:r>
                      <a:r>
                        <a:rPr lang="zh-CN" sz="1200">
                          <a:effectLst/>
                        </a:rPr>
                        <a:t>属性设置</a:t>
                      </a:r>
                      <a:r>
                        <a:rPr lang="en-US" sz="1200">
                          <a:effectLst/>
                        </a:rPr>
                        <a:t/>
                      </a:r>
                      <a:br>
                        <a:rPr lang="en-US" sz="1200">
                          <a:effectLst/>
                        </a:rPr>
                      </a:br>
                      <a:r>
                        <a:rPr lang="en-US" sz="1200">
                          <a:effectLst/>
                        </a:rPr>
                        <a:t>                dept.setDname("</a:t>
                      </a:r>
                      <a:r>
                        <a:rPr lang="zh-CN" sz="1200">
                          <a:effectLst/>
                        </a:rPr>
                        <a:t>【部门名称】</a:t>
                      </a:r>
                      <a:r>
                        <a:rPr lang="en-US" sz="1200">
                          <a:effectLst/>
                        </a:rPr>
                        <a:t>" + cause.getMessage());	// </a:t>
                      </a:r>
                      <a:r>
                        <a:rPr lang="zh-CN" sz="1200">
                          <a:effectLst/>
                        </a:rPr>
                        <a:t>属性设置</a:t>
                      </a:r>
                      <a:r>
                        <a:rPr lang="en-US" sz="1200">
                          <a:effectLst/>
                        </a:rPr>
                        <a:t/>
                      </a:r>
                      <a:br>
                        <a:rPr lang="en-US" sz="1200">
                          <a:effectLst/>
                        </a:rPr>
                      </a:br>
                      <a:r>
                        <a:rPr lang="en-US" sz="1200">
                          <a:effectLst/>
                        </a:rPr>
                        <a:t>                dept.setLoc("</a:t>
                      </a:r>
                      <a:r>
                        <a:rPr lang="zh-CN" sz="1200">
                          <a:effectLst/>
                        </a:rPr>
                        <a:t>【部门位置】</a:t>
                      </a:r>
                      <a:r>
                        <a:rPr lang="en-US" sz="1200">
                          <a:effectLst/>
                        </a:rPr>
                        <a:t>" + cause.getMessage());	// </a:t>
                      </a:r>
                      <a:r>
                        <a:rPr lang="zh-CN" sz="1200">
                          <a:effectLst/>
                        </a:rPr>
                        <a:t>属性设置</a:t>
                      </a:r>
                      <a:r>
                        <a:rPr lang="en-US" sz="1200">
                          <a:effectLst/>
                        </a:rPr>
                        <a:t/>
                      </a:r>
                      <a:br>
                        <a:rPr lang="en-US" sz="1200">
                          <a:effectLst/>
                        </a:rPr>
                      </a:br>
                      <a:r>
                        <a:rPr lang="en-US" sz="1200">
                          <a:effectLst/>
                        </a:rPr>
                        <a:t>                return dept; 				// </a:t>
                      </a:r>
                      <a:r>
                        <a:rPr lang="zh-CN" sz="1200">
                          <a:effectLst/>
                        </a:rPr>
                        <a:t>数据响应</a:t>
                      </a:r>
                      <a:r>
                        <a:rPr lang="en-US" sz="1200">
                          <a:effectLst/>
                        </a:rPr>
                        <a:t/>
                      </a:r>
                      <a:br>
                        <a:rPr lang="en-US" sz="1200">
                          <a:effectLst/>
                        </a:rPr>
                      </a:br>
                      <a:r>
                        <a:rPr lang="en-US" sz="1200">
                          <a:effectLst/>
                        </a:rPr>
                        <a:t>            }</a:t>
                      </a:r>
                      <a:br>
                        <a:rPr lang="en-US" sz="1200">
                          <a:effectLst/>
                        </a:rPr>
                      </a:br>
                      <a:r>
                        <a:rPr lang="en-US" sz="1200">
                          <a:effectLst/>
                        </a:rPr>
                        <a:t>            @Override</a:t>
                      </a:r>
                      <a:br>
                        <a:rPr lang="en-US" sz="1200">
                          <a:effectLst/>
                        </a:rPr>
                      </a:br>
                      <a:r>
                        <a:rPr lang="en-US" sz="1200">
                          <a:effectLst/>
                        </a:rPr>
                        <a:t>            public boolean add(DeptDTO dept) {		// </a:t>
                      </a:r>
                      <a:r>
                        <a:rPr lang="zh-CN" sz="1200">
                          <a:effectLst/>
                        </a:rPr>
                        <a:t>服务降级处理</a:t>
                      </a:r>
                      <a:r>
                        <a:rPr lang="en-US" sz="1200">
                          <a:effectLst/>
                        </a:rPr>
                        <a:t/>
                      </a:r>
                      <a:br>
                        <a:rPr lang="en-US" sz="1200">
                          <a:effectLst/>
                        </a:rPr>
                      </a:br>
                      <a:r>
                        <a:rPr lang="en-US" sz="1200">
                          <a:effectLst/>
                        </a:rPr>
                        <a:t>                return false; 				// </a:t>
                      </a:r>
                      <a:r>
                        <a:rPr lang="zh-CN" sz="1200">
                          <a:effectLst/>
                        </a:rPr>
                        <a:t>增加失败</a:t>
                      </a:r>
                      <a:r>
                        <a:rPr lang="en-US" sz="1200">
                          <a:effectLst/>
                        </a:rPr>
                        <a:t/>
                      </a:r>
                      <a:br>
                        <a:rPr lang="en-US" sz="1200">
                          <a:effectLst/>
                        </a:rPr>
                      </a:br>
                      <a:r>
                        <a:rPr lang="en-US" sz="1200">
                          <a:effectLst/>
                        </a:rPr>
                        <a:t>            }</a:t>
                      </a:r>
                      <a:br>
                        <a:rPr lang="en-US" sz="1200">
                          <a:effectLst/>
                        </a:rPr>
                      </a:br>
                      <a:r>
                        <a:rPr lang="en-US" sz="1200">
                          <a:effectLst/>
                        </a:rPr>
                        <a:t>            @Override</a:t>
                      </a:r>
                      <a:br>
                        <a:rPr lang="en-US" sz="1200">
                          <a:effectLst/>
                        </a:rPr>
                      </a:br>
                      <a:r>
                        <a:rPr lang="en-US" sz="1200">
                          <a:effectLst/>
                        </a:rPr>
                        <a:t>            public List&lt;DeptDTO&gt; list() {			// </a:t>
                      </a:r>
                      <a:r>
                        <a:rPr lang="zh-CN" sz="1200">
                          <a:effectLst/>
                        </a:rPr>
                        <a:t>服务降级处理</a:t>
                      </a:r>
                      <a:r>
                        <a:rPr lang="en-US" sz="1200">
                          <a:effectLst/>
                        </a:rPr>
                        <a:t/>
                      </a:r>
                      <a:br>
                        <a:rPr lang="en-US" sz="1200">
                          <a:effectLst/>
                        </a:rPr>
                      </a:br>
                      <a:r>
                        <a:rPr lang="en-US" sz="1200">
                          <a:effectLst/>
                        </a:rPr>
                        <a:t>                return new ArrayList&lt;DeptDTO&gt;(); 		// </a:t>
                      </a:r>
                      <a:r>
                        <a:rPr lang="zh-CN" sz="1200">
                          <a:effectLst/>
                        </a:rPr>
                        <a:t>返回空集合</a:t>
                      </a:r>
                      <a:r>
                        <a:rPr lang="en-US" sz="1200">
                          <a:effectLst/>
                        </a:rPr>
                        <a:t/>
                      </a:r>
                      <a:br>
                        <a:rPr lang="en-US" sz="1200">
                          <a:effectLst/>
                        </a:rPr>
                      </a:br>
                      <a:r>
                        <a:rPr lang="en-US" sz="1200">
                          <a:effectLst/>
                        </a:rPr>
                        <a:t>            }</a:t>
                      </a:r>
                      <a:br>
                        <a:rPr lang="en-US" sz="1200">
                          <a:effectLst/>
                        </a:rPr>
                      </a:br>
                      <a:r>
                        <a:rPr lang="en-US" sz="1200">
                          <a:effectLst/>
                        </a:rPr>
                        <a:t>            @Override</a:t>
                      </a:r>
                      <a:br>
                        <a:rPr lang="en-US" sz="1200">
                          <a:effectLst/>
                        </a:rPr>
                      </a:br>
                      <a:r>
                        <a:rPr lang="en-US" sz="1200">
                          <a:effectLst/>
                        </a:rPr>
                        <a:t>            public Map&lt;String, Object&gt; split(int currentPage, int lineSize, 		String column, String keyword) {		// </a:t>
                      </a:r>
                      <a:r>
                        <a:rPr lang="zh-CN" sz="1200">
                          <a:effectLst/>
                        </a:rPr>
                        <a:t>服务降级处理</a:t>
                      </a:r>
                      <a:r>
                        <a:rPr lang="en-US" sz="1200">
                          <a:effectLst/>
                        </a:rPr>
                        <a:t/>
                      </a:r>
                      <a:br>
                        <a:rPr lang="en-US" sz="1200">
                          <a:effectLst/>
                        </a:rPr>
                      </a:br>
                      <a:r>
                        <a:rPr lang="en-US" sz="1200">
                          <a:effectLst/>
                        </a:rPr>
                        <a:t>                return new HashMap&lt;&gt;(); 			// </a:t>
                      </a:r>
                      <a:r>
                        <a:rPr lang="zh-CN" sz="1200">
                          <a:effectLst/>
                        </a:rPr>
                        <a:t>返回空集合</a:t>
                      </a:r>
                      <a:r>
                        <a:rPr lang="en-US" sz="1200">
                          <a:effectLst/>
                        </a:rPr>
                        <a:t/>
                      </a:r>
                      <a:br>
                        <a:rPr lang="en-US" sz="1200">
                          <a:effectLst/>
                        </a:rPr>
                      </a:br>
                      <a:r>
                        <a:rPr lang="en-US" sz="1200">
                          <a:effectLst/>
                        </a:rPr>
                        <a:t>            }</a:t>
                      </a:r>
                      <a:br>
                        <a:rPr lang="en-US" sz="1200">
                          <a:effectLst/>
                        </a:rPr>
                      </a:br>
                      <a:r>
                        <a:rPr lang="en-US" sz="1200">
                          <a:effectLst/>
                        </a:rPr>
                        <a:t>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2022820921"/>
                  </a:ext>
                </a:extLst>
              </a:tr>
            </a:tbl>
          </a:graphicData>
        </a:graphic>
      </p:graphicFrame>
    </p:spTree>
    <p:extLst>
      <p:ext uri="{BB962C8B-B14F-4D97-AF65-F5344CB8AC3E}">
        <p14:creationId xmlns:p14="http://schemas.microsoft.com/office/powerpoint/2010/main" val="41918488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在业务接口中定义失败回退处理类</a:t>
            </a:r>
            <a:endParaRPr lang="zh-CN" altLang="en-US"/>
          </a:p>
        </p:txBody>
      </p:sp>
      <p:graphicFrame>
        <p:nvGraphicFramePr>
          <p:cNvPr id="4" name="表格 3"/>
          <p:cNvGraphicFramePr>
            <a:graphicFrameLocks noGrp="1"/>
          </p:cNvGraphicFramePr>
          <p:nvPr>
            <p:extLst/>
          </p:nvPr>
        </p:nvGraphicFramePr>
        <p:xfrm>
          <a:off x="215598" y="849087"/>
          <a:ext cx="11763042" cy="5809408"/>
        </p:xfrm>
        <a:graphic>
          <a:graphicData uri="http://schemas.openxmlformats.org/drawingml/2006/table">
            <a:tbl>
              <a:tblPr firstRow="1" firstCol="1" lastRow="1" lastCol="1" bandRow="1" bandCol="1">
                <a:tableStyleId>{5940675A-B579-460E-94D1-54222C63F5DA}</a:tableStyleId>
              </a:tblPr>
              <a:tblGrid>
                <a:gridCol w="11763042">
                  <a:extLst>
                    <a:ext uri="{9D8B030D-6E8A-4147-A177-3AD203B41FA5}">
                      <a16:colId xmlns:a16="http://schemas.microsoft.com/office/drawing/2014/main" val="2514504017"/>
                    </a:ext>
                  </a:extLst>
                </a:gridCol>
              </a:tblGrid>
              <a:tr h="5809408">
                <a:tc>
                  <a:txBody>
                    <a:bodyPr/>
                    <a:lstStyle/>
                    <a:p>
                      <a:r>
                        <a:rPr lang="en-US" sz="1400">
                          <a:effectLst/>
                        </a:rPr>
                        <a:t>package com.yootk.service;</a:t>
                      </a:r>
                      <a:br>
                        <a:rPr lang="en-US" sz="1400">
                          <a:effectLst/>
                        </a:rPr>
                      </a:br>
                      <a:r>
                        <a:rPr lang="en-US" sz="1400">
                          <a:effectLst/>
                        </a:rPr>
                        <a:t>@FeignClient(value="dept.provider",configuration = FeignConfig.class,</a:t>
                      </a:r>
                      <a:br>
                        <a:rPr lang="en-US" sz="1400">
                          <a:effectLst/>
                        </a:rPr>
                      </a:br>
                      <a:r>
                        <a:rPr lang="en-US" sz="1400">
                          <a:effectLst/>
                        </a:rPr>
                        <a:t>    fallbackFactory = DeptServiceFallbackFactory.class) 	// </a:t>
                      </a:r>
                      <a:r>
                        <a:rPr lang="zh-CN" sz="1400">
                          <a:effectLst/>
                        </a:rPr>
                        <a:t>服务降级配置</a:t>
                      </a:r>
                      <a:r>
                        <a:rPr lang="en-US" sz="1400">
                          <a:effectLst/>
                        </a:rPr>
                        <a:t/>
                      </a:r>
                      <a:br>
                        <a:rPr lang="en-US" sz="1400">
                          <a:effectLst/>
                        </a:rPr>
                      </a:br>
                      <a:r>
                        <a:rPr lang="en-US" sz="1400">
                          <a:effectLst/>
                        </a:rPr>
                        <a:t>public interface IDeptService {} 				// </a:t>
                      </a:r>
                      <a:r>
                        <a:rPr lang="zh-CN" sz="1400">
                          <a:effectLst/>
                        </a:rPr>
                        <a:t>部门业务接口</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3843067806"/>
                  </a:ext>
                </a:extLst>
              </a:tr>
            </a:tbl>
          </a:graphicData>
        </a:graphic>
      </p:graphicFrame>
    </p:spTree>
    <p:extLst>
      <p:ext uri="{BB962C8B-B14F-4D97-AF65-F5344CB8AC3E}">
        <p14:creationId xmlns:p14="http://schemas.microsoft.com/office/powerpoint/2010/main" val="16322339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消费端启动主类</a:t>
            </a:r>
            <a:endParaRPr lang="zh-CN" altLang="en-US"/>
          </a:p>
        </p:txBody>
      </p:sp>
      <p:graphicFrame>
        <p:nvGraphicFramePr>
          <p:cNvPr id="4" name="表格 3"/>
          <p:cNvGraphicFramePr>
            <a:graphicFrameLocks noGrp="1"/>
          </p:cNvGraphicFramePr>
          <p:nvPr>
            <p:extLst/>
          </p:nvPr>
        </p:nvGraphicFramePr>
        <p:xfrm>
          <a:off x="198971" y="849086"/>
          <a:ext cx="11796293" cy="5826033"/>
        </p:xfrm>
        <a:graphic>
          <a:graphicData uri="http://schemas.openxmlformats.org/drawingml/2006/table">
            <a:tbl>
              <a:tblPr firstRow="1" firstCol="1" lastRow="1" lastCol="1" bandRow="1" bandCol="1">
                <a:tableStyleId>{5940675A-B579-460E-94D1-54222C63F5DA}</a:tableStyleId>
              </a:tblPr>
              <a:tblGrid>
                <a:gridCol w="11796293">
                  <a:extLst>
                    <a:ext uri="{9D8B030D-6E8A-4147-A177-3AD203B41FA5}">
                      <a16:colId xmlns:a16="http://schemas.microsoft.com/office/drawing/2014/main" val="2167123441"/>
                    </a:ext>
                  </a:extLst>
                </a:gridCol>
              </a:tblGrid>
              <a:tr h="5826033">
                <a:tc>
                  <a:txBody>
                    <a:bodyPr/>
                    <a:lstStyle/>
                    <a:p>
                      <a:r>
                        <a:rPr lang="en-US" sz="1600">
                          <a:effectLst/>
                        </a:rPr>
                        <a:t>package com.yootk.consumer;</a:t>
                      </a:r>
                      <a:br>
                        <a:rPr lang="en-US" sz="1600">
                          <a:effectLst/>
                        </a:rPr>
                      </a:br>
                      <a:r>
                        <a:rPr lang="en-US" sz="1600">
                          <a:effectLst/>
                        </a:rPr>
                        <a:t>@SpringBootApplication</a:t>
                      </a:r>
                      <a:br>
                        <a:rPr lang="en-US" sz="1600">
                          <a:effectLst/>
                        </a:rPr>
                      </a:br>
                      <a:r>
                        <a:rPr lang="en-US" sz="1600">
                          <a:effectLst/>
                        </a:rPr>
                        <a:t>@EnableDiscoveryClient 					// </a:t>
                      </a:r>
                      <a:r>
                        <a:rPr lang="zh-CN" sz="1600">
                          <a:effectLst/>
                        </a:rPr>
                        <a:t>启用发现服务</a:t>
                      </a:r>
                      <a:r>
                        <a:rPr lang="en-US" sz="1600">
                          <a:effectLst/>
                        </a:rPr>
                        <a:t/>
                      </a:r>
                      <a:br>
                        <a:rPr lang="en-US" sz="1600">
                          <a:effectLst/>
                        </a:rPr>
                      </a:br>
                      <a:r>
                        <a:rPr lang="en-US" sz="1600">
                          <a:effectLst/>
                        </a:rPr>
                        <a:t>@RibbonClient(name = "dept.provider", configuration = DeptProviderRibbonConfig.class)</a:t>
                      </a:r>
                      <a:br>
                        <a:rPr lang="en-US" sz="1600">
                          <a:effectLst/>
                        </a:rPr>
                      </a:br>
                      <a:r>
                        <a:rPr lang="en-US" sz="1600" u="sng">
                          <a:effectLst/>
                        </a:rPr>
                        <a:t>@ComponentScan({"com.yootk.service","com.yootk.consumer"})</a:t>
                      </a:r>
                      <a:r>
                        <a:rPr lang="en-US" sz="1600">
                          <a:effectLst/>
                        </a:rPr>
                        <a:t> 	// </a:t>
                      </a:r>
                      <a:r>
                        <a:rPr lang="zh-CN" sz="1600">
                          <a:effectLst/>
                        </a:rPr>
                        <a:t>配置扫描包</a:t>
                      </a:r>
                      <a:r>
                        <a:rPr lang="en-US" sz="1600">
                          <a:effectLst/>
                        </a:rPr>
                        <a:t/>
                      </a:r>
                      <a:br>
                        <a:rPr lang="en-US" sz="1600">
                          <a:effectLst/>
                        </a:rPr>
                      </a:br>
                      <a:r>
                        <a:rPr lang="en-US" sz="1600">
                          <a:effectLst/>
                        </a:rPr>
                        <a:t>@EnableFeignClients("com.yootk.service")</a:t>
                      </a:r>
                      <a:br>
                        <a:rPr lang="en-US" sz="1600">
                          <a:effectLst/>
                        </a:rPr>
                      </a:br>
                      <a:r>
                        <a:rPr lang="en-US" sz="1600">
                          <a:effectLst/>
                        </a:rPr>
                        <a:t>public class StartConsumerApplication { 			// </a:t>
                      </a:r>
                      <a:r>
                        <a:rPr lang="zh-CN" sz="1600">
                          <a:effectLst/>
                        </a:rPr>
                        <a:t>李兴华高薪就业编程训练营</a:t>
                      </a:r>
                      <a:r>
                        <a:rPr lang="en-US" sz="1600">
                          <a:effectLst/>
                        </a:rPr>
                        <a:t/>
                      </a:r>
                      <a:br>
                        <a:rPr lang="en-US" sz="1600">
                          <a:effectLst/>
                        </a:rPr>
                      </a:br>
                      <a:r>
                        <a:rPr lang="en-US" sz="1600">
                          <a:effectLst/>
                        </a:rPr>
                        <a:t>    public static void main(String[] args) { 		// </a:t>
                      </a:r>
                      <a:r>
                        <a:rPr lang="zh-CN" sz="1600">
                          <a:effectLst/>
                        </a:rPr>
                        <a:t>沐言科技：</a:t>
                      </a:r>
                      <a:r>
                        <a:rPr lang="en-US" sz="1600">
                          <a:effectLst/>
                        </a:rPr>
                        <a:t>www.yootk.com</a:t>
                      </a:r>
                      <a:br>
                        <a:rPr lang="en-US" sz="1600">
                          <a:effectLst/>
                        </a:rPr>
                      </a:br>
                      <a:r>
                        <a:rPr lang="en-US" sz="1600">
                          <a:effectLst/>
                        </a:rPr>
                        <a:t>        SpringApplication.run(StartConsumerApplication.class, args); // </a:t>
                      </a:r>
                      <a:r>
                        <a:rPr lang="zh-CN" sz="1600">
                          <a:effectLst/>
                        </a:rPr>
                        <a:t>服务启动</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896497609"/>
                  </a:ext>
                </a:extLst>
              </a:tr>
            </a:tbl>
          </a:graphicData>
        </a:graphic>
      </p:graphicFrame>
    </p:spTree>
    <p:extLst>
      <p:ext uri="{BB962C8B-B14F-4D97-AF65-F5344CB8AC3E}">
        <p14:creationId xmlns:p14="http://schemas.microsoft.com/office/powerpoint/2010/main" val="38714832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190659" y="951027"/>
          <a:ext cx="11796294" cy="2265997"/>
        </p:xfrm>
        <a:graphic>
          <a:graphicData uri="http://schemas.openxmlformats.org/drawingml/2006/table">
            <a:tbl>
              <a:tblPr firstRow="1" firstCol="1" lastRow="1" lastCol="1" bandRow="1" bandCol="1">
                <a:tableStyleId>{5940675A-B579-460E-94D1-54222C63F5DA}</a:tableStyleId>
              </a:tblPr>
              <a:tblGrid>
                <a:gridCol w="11796294">
                  <a:extLst>
                    <a:ext uri="{9D8B030D-6E8A-4147-A177-3AD203B41FA5}">
                      <a16:colId xmlns:a16="http://schemas.microsoft.com/office/drawing/2014/main" val="2910556388"/>
                    </a:ext>
                  </a:extLst>
                </a:gridCol>
              </a:tblGrid>
              <a:tr h="2265997">
                <a:tc>
                  <a:txBody>
                    <a:bodyPr/>
                    <a:lstStyle/>
                    <a:p>
                      <a:r>
                        <a:rPr lang="en-US" sz="1600">
                          <a:effectLst/>
                        </a:rPr>
                        <a:t>feign: 							# Feign</a:t>
                      </a:r>
                      <a:r>
                        <a:rPr lang="zh-CN" sz="1600">
                          <a:effectLst/>
                        </a:rPr>
                        <a:t>配置</a:t>
                      </a:r>
                      <a:r>
                        <a:rPr lang="en-US" sz="1600">
                          <a:effectLst/>
                        </a:rPr>
                        <a:t/>
                      </a:r>
                      <a:br>
                        <a:rPr lang="en-US" sz="1600">
                          <a:effectLst/>
                        </a:rPr>
                      </a:br>
                      <a:r>
                        <a:rPr lang="en-US" sz="1600">
                          <a:effectLst/>
                        </a:rPr>
                        <a:t>  hystrix: 						# Hystrix</a:t>
                      </a:r>
                      <a:r>
                        <a:rPr lang="zh-CN" sz="1600">
                          <a:effectLst/>
                        </a:rPr>
                        <a:t>配置</a:t>
                      </a:r>
                      <a:r>
                        <a:rPr lang="en-US" sz="1600">
                          <a:effectLst/>
                        </a:rPr>
                        <a:t/>
                      </a:r>
                      <a:br>
                        <a:rPr lang="en-US" sz="1600">
                          <a:effectLst/>
                        </a:rPr>
                      </a:br>
                      <a:r>
                        <a:rPr lang="en-US" sz="1600">
                          <a:effectLst/>
                        </a:rPr>
                        <a:t>    enabled: true 					# </a:t>
                      </a:r>
                      <a:r>
                        <a:rPr lang="zh-CN" sz="1600">
                          <a:effectLst/>
                        </a:rPr>
                        <a:t>组件启用</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50485246"/>
                  </a:ext>
                </a:extLst>
              </a:tr>
            </a:tbl>
          </a:graphicData>
        </a:graphic>
      </p:graphicFrame>
    </p:spTree>
    <p:extLst>
      <p:ext uri="{BB962C8B-B14F-4D97-AF65-F5344CB8AC3E}">
        <p14:creationId xmlns:p14="http://schemas.microsoft.com/office/powerpoint/2010/main" val="86429305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Hystrix</a:t>
            </a:r>
            <a:r>
              <a:rPr lang="zh-CN" altLang="zh-CN"/>
              <a:t>监控处理</a:t>
            </a:r>
            <a:endParaRPr lang="zh-CN" altLang="en-US"/>
          </a:p>
        </p:txBody>
      </p:sp>
      <p:sp>
        <p:nvSpPr>
          <p:cNvPr id="3" name="内容占位符 2"/>
          <p:cNvSpPr>
            <a:spLocks noGrp="1"/>
          </p:cNvSpPr>
          <p:nvPr>
            <p:ph idx="1"/>
          </p:nvPr>
        </p:nvSpPr>
        <p:spPr/>
        <p:txBody>
          <a:bodyPr/>
          <a:lstStyle/>
          <a:p>
            <a:r>
              <a:rPr lang="en-US" altLang="zh-CN"/>
              <a:t>Hystrix</a:t>
            </a:r>
            <a:r>
              <a:rPr lang="zh-CN" altLang="zh-CN"/>
              <a:t>除了实现微服务的容错处理支持之外，还提供了实时监控数据，可以根据微服务中提供的</a:t>
            </a:r>
            <a:r>
              <a:rPr lang="en-US" altLang="zh-CN"/>
              <a:t>HystrixCommand</a:t>
            </a:r>
            <a:r>
              <a:rPr lang="zh-CN" altLang="zh-CN"/>
              <a:t>方法提供执行数据（例如：每秒的请求数、请求成功数等），同时这些数据可以通过</a:t>
            </a:r>
            <a:r>
              <a:rPr lang="en-US" altLang="zh-CN"/>
              <a:t>HystrixDashboard</a:t>
            </a:r>
            <a:r>
              <a:rPr lang="zh-CN" altLang="zh-CN"/>
              <a:t>提供的面板进行可视化监控</a:t>
            </a:r>
            <a:r>
              <a:rPr lang="zh-CN" altLang="zh-CN" smtClean="0"/>
              <a:t>，这</a:t>
            </a:r>
            <a:r>
              <a:rPr lang="zh-CN" altLang="zh-CN"/>
              <a:t>样开发者就可以实时的掌握微服务的执行情况</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74" y="2327992"/>
            <a:ext cx="11420240" cy="339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820959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r>
              <a:rPr lang="zh-CN" altLang="zh-CN"/>
              <a:t>配置</a:t>
            </a:r>
            <a:endParaRPr lang="zh-CN" altLang="en-US"/>
          </a:p>
        </p:txBody>
      </p:sp>
      <p:graphicFrame>
        <p:nvGraphicFramePr>
          <p:cNvPr id="4" name="表格 3"/>
          <p:cNvGraphicFramePr>
            <a:graphicFrameLocks noGrp="1"/>
          </p:cNvGraphicFramePr>
          <p:nvPr>
            <p:extLst/>
          </p:nvPr>
        </p:nvGraphicFramePr>
        <p:xfrm>
          <a:off x="207284" y="849086"/>
          <a:ext cx="11729792" cy="1536667"/>
        </p:xfrm>
        <a:graphic>
          <a:graphicData uri="http://schemas.openxmlformats.org/drawingml/2006/table">
            <a:tbl>
              <a:tblPr firstRow="1" firstCol="1" lastRow="1" lastCol="1" bandRow="1" bandCol="1">
                <a:tableStyleId>{5940675A-B579-460E-94D1-54222C63F5DA}</a:tableStyleId>
              </a:tblPr>
              <a:tblGrid>
                <a:gridCol w="11729792">
                  <a:extLst>
                    <a:ext uri="{9D8B030D-6E8A-4147-A177-3AD203B41FA5}">
                      <a16:colId xmlns:a16="http://schemas.microsoft.com/office/drawing/2014/main" val="2047325561"/>
                    </a:ext>
                  </a:extLst>
                </a:gridCol>
              </a:tblGrid>
              <a:tr h="1536667">
                <a:tc>
                  <a:txBody>
                    <a:bodyPr/>
                    <a:lstStyle/>
                    <a:p>
                      <a:r>
                        <a:rPr lang="en-US" sz="1800">
                          <a:effectLst/>
                        </a:rPr>
                        <a:t>project('provider-dept-8001') { 				// </a:t>
                      </a:r>
                      <a:r>
                        <a:rPr lang="zh-CN" sz="1800">
                          <a:effectLst/>
                        </a:rPr>
                        <a:t>子模块</a:t>
                      </a:r>
                      <a:r>
                        <a:rPr lang="en-US" sz="1800">
                          <a:effectLst/>
                        </a:rPr>
                        <a:t/>
                      </a:r>
                      <a:br>
                        <a:rPr lang="en-US" sz="1800">
                          <a:effectLst/>
                        </a:rPr>
                      </a:br>
                      <a:r>
                        <a:rPr lang="en-US" sz="1800">
                          <a:effectLst/>
                        </a:rPr>
                        <a:t>    dependencies { 					// </a:t>
                      </a:r>
                      <a:r>
                        <a:rPr lang="zh-CN" sz="1800">
                          <a:effectLst/>
                        </a:rPr>
                        <a:t>重复依赖，略</a:t>
                      </a:r>
                      <a:r>
                        <a:rPr lang="en-US" sz="1800">
                          <a:effectLst/>
                        </a:rPr>
                        <a:t>...</a:t>
                      </a:r>
                      <a:br>
                        <a:rPr lang="en-US" sz="1800">
                          <a:effectLst/>
                        </a:rPr>
                      </a:br>
                      <a:r>
                        <a:rPr lang="en-US" sz="1800">
                          <a:effectLst/>
                        </a:rPr>
                        <a:t>        implementation('org.springframework.boot:spring-boot-starter-actuator')        implementation('org.springframework.cloud:spring-cloud-starter-netflix-hystrix')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275528261"/>
                  </a:ext>
                </a:extLst>
              </a:tr>
            </a:tbl>
          </a:graphicData>
        </a:graphic>
      </p:graphicFrame>
      <p:graphicFrame>
        <p:nvGraphicFramePr>
          <p:cNvPr id="5" name="表格 4"/>
          <p:cNvGraphicFramePr>
            <a:graphicFrameLocks noGrp="1"/>
          </p:cNvGraphicFramePr>
          <p:nvPr>
            <p:extLst/>
          </p:nvPr>
        </p:nvGraphicFramePr>
        <p:xfrm>
          <a:off x="207284" y="2538758"/>
          <a:ext cx="11729792" cy="3612659"/>
        </p:xfrm>
        <a:graphic>
          <a:graphicData uri="http://schemas.openxmlformats.org/drawingml/2006/table">
            <a:tbl>
              <a:tblPr firstRow="1" firstCol="1" lastRow="1" lastCol="1" bandRow="1" bandCol="1">
                <a:tableStyleId>{5940675A-B579-460E-94D1-54222C63F5DA}</a:tableStyleId>
              </a:tblPr>
              <a:tblGrid>
                <a:gridCol w="11729792">
                  <a:extLst>
                    <a:ext uri="{9D8B030D-6E8A-4147-A177-3AD203B41FA5}">
                      <a16:colId xmlns:a16="http://schemas.microsoft.com/office/drawing/2014/main" val="3785182118"/>
                    </a:ext>
                  </a:extLst>
                </a:gridCol>
              </a:tblGrid>
              <a:tr h="3612659">
                <a:tc>
                  <a:txBody>
                    <a:bodyPr/>
                    <a:lstStyle/>
                    <a:p>
                      <a:r>
                        <a:rPr lang="en-US" sz="1800">
                          <a:effectLst/>
                        </a:rPr>
                        <a:t>project('hystrix-dashboard-8101') {</a:t>
                      </a:r>
                      <a:br>
                        <a:rPr lang="en-US" sz="1800">
                          <a:effectLst/>
                        </a:rPr>
                      </a:br>
                      <a:r>
                        <a:rPr lang="en-US" sz="1800">
                          <a:effectLst/>
                        </a:rPr>
                        <a:t>    dependencies { 					// </a:t>
                      </a:r>
                      <a:r>
                        <a:rPr lang="zh-CN" sz="1800">
                          <a:effectLst/>
                        </a:rPr>
                        <a:t>配置子模块依赖</a:t>
                      </a:r>
                      <a:r>
                        <a:rPr lang="en-US" sz="1800">
                          <a:effectLst/>
                        </a:rPr>
                        <a:t/>
                      </a:r>
                      <a:br>
                        <a:rPr lang="en-US" sz="1800">
                          <a:effectLst/>
                        </a:rPr>
                      </a:br>
                      <a:r>
                        <a:rPr lang="en-US" sz="1800">
                          <a:effectLst/>
                        </a:rPr>
                        <a:t>        implementation('org.springframework.boot:spring-boot-starter-web')</a:t>
                      </a:r>
                      <a:br>
                        <a:rPr lang="en-US" sz="1800">
                          <a:effectLst/>
                        </a:rPr>
                      </a:br>
                      <a:r>
                        <a:rPr lang="en-US" sz="1800">
                          <a:effectLst/>
                        </a:rPr>
                        <a:t>        implementation('org.springframework.cloud:' +</a:t>
                      </a:r>
                      <a:br>
                        <a:rPr lang="en-US" sz="1800">
                          <a:effectLst/>
                        </a:rPr>
                      </a:br>
                      <a:r>
                        <a:rPr lang="en-US" sz="1800">
                          <a:effectLst/>
                        </a:rPr>
                        <a:t>                'spring-cloud-starter-netflix-hystrix')</a:t>
                      </a:r>
                      <a:br>
                        <a:rPr lang="en-US" sz="1800">
                          <a:effectLst/>
                        </a:rPr>
                      </a:br>
                      <a:r>
                        <a:rPr lang="en-US" sz="1800">
                          <a:effectLst/>
                        </a:rPr>
                        <a:t>        implementation('org.springframework.cloud:' +</a:t>
                      </a:r>
                      <a:br>
                        <a:rPr lang="en-US" sz="1800">
                          <a:effectLst/>
                        </a:rPr>
                      </a:br>
                      <a:r>
                        <a:rPr lang="en-US" sz="1800">
                          <a:effectLst/>
                        </a:rPr>
                        <a:t>                'spring-cloud-starter-netflix-hystrix-dashboard')</a:t>
                      </a:r>
                      <a:br>
                        <a:rPr lang="en-US" sz="1800">
                          <a:effectLst/>
                        </a:rPr>
                      </a:br>
                      <a:r>
                        <a:rPr lang="en-US" sz="1800">
                          <a:effectLst/>
                        </a:rPr>
                        <a:t>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417527701"/>
                  </a:ext>
                </a:extLst>
              </a:tr>
            </a:tbl>
          </a:graphicData>
        </a:graphic>
      </p:graphicFrame>
    </p:spTree>
    <p:extLst>
      <p:ext uri="{BB962C8B-B14F-4D97-AF65-F5344CB8AC3E}">
        <p14:creationId xmlns:p14="http://schemas.microsoft.com/office/powerpoint/2010/main" val="1686331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DeptAction</a:t>
            </a:r>
            <a:r>
              <a:rPr lang="zh-CN" altLang="zh-CN"/>
              <a:t>控制器类</a:t>
            </a:r>
            <a:endParaRPr lang="zh-CN" altLang="en-US"/>
          </a:p>
        </p:txBody>
      </p:sp>
      <p:graphicFrame>
        <p:nvGraphicFramePr>
          <p:cNvPr id="4" name="表格 3"/>
          <p:cNvGraphicFramePr>
            <a:graphicFrameLocks noGrp="1"/>
          </p:cNvGraphicFramePr>
          <p:nvPr>
            <p:extLst/>
          </p:nvPr>
        </p:nvGraphicFramePr>
        <p:xfrm>
          <a:off x="207284" y="849087"/>
          <a:ext cx="11746418" cy="5809408"/>
        </p:xfrm>
        <a:graphic>
          <a:graphicData uri="http://schemas.openxmlformats.org/drawingml/2006/table">
            <a:tbl>
              <a:tblPr firstRow="1" firstCol="1" lastRow="1" lastCol="1" bandRow="1" bandCol="1">
                <a:tableStyleId>{5940675A-B579-460E-94D1-54222C63F5DA}</a:tableStyleId>
              </a:tblPr>
              <a:tblGrid>
                <a:gridCol w="11746418">
                  <a:extLst>
                    <a:ext uri="{9D8B030D-6E8A-4147-A177-3AD203B41FA5}">
                      <a16:colId xmlns:a16="http://schemas.microsoft.com/office/drawing/2014/main" val="3642403991"/>
                    </a:ext>
                  </a:extLst>
                </a:gridCol>
              </a:tblGrid>
              <a:tr h="5809408">
                <a:tc>
                  <a:txBody>
                    <a:bodyPr/>
                    <a:lstStyle/>
                    <a:p>
                      <a:r>
                        <a:rPr lang="en-US" sz="1600">
                          <a:effectLst/>
                        </a:rPr>
                        <a:t>package com.yootk.provider.action;</a:t>
                      </a:r>
                      <a:br>
                        <a:rPr lang="en-US" sz="1600">
                          <a:effectLst/>
                        </a:rPr>
                      </a:br>
                      <a:r>
                        <a:rPr lang="en-US" sz="1600">
                          <a:effectLst/>
                        </a:rPr>
                        <a:t>@RestController 						// Rest</a:t>
                      </a:r>
                      <a:r>
                        <a:rPr lang="zh-CN" sz="1600">
                          <a:effectLst/>
                        </a:rPr>
                        <a:t>控制器</a:t>
                      </a:r>
                      <a:r>
                        <a:rPr lang="en-US" sz="1600">
                          <a:effectLst/>
                        </a:rPr>
                        <a:t/>
                      </a:r>
                      <a:br>
                        <a:rPr lang="en-US" sz="1600">
                          <a:effectLst/>
                        </a:rPr>
                      </a:br>
                      <a:r>
                        <a:rPr lang="en-US" sz="1600">
                          <a:effectLst/>
                        </a:rPr>
                        <a:t>@RequestMapping("/provider/dept/*") 			// </a:t>
                      </a:r>
                      <a:r>
                        <a:rPr lang="zh-CN" sz="1600">
                          <a:effectLst/>
                        </a:rPr>
                        <a:t>父路径</a:t>
                      </a:r>
                      <a:r>
                        <a:rPr lang="en-US" sz="1600">
                          <a:effectLst/>
                        </a:rPr>
                        <a:t/>
                      </a:r>
                      <a:br>
                        <a:rPr lang="en-US" sz="1600">
                          <a:effectLst/>
                        </a:rPr>
                      </a:br>
                      <a:r>
                        <a:rPr lang="en-US" sz="1600">
                          <a:effectLst/>
                        </a:rPr>
                        <a:t>public class DeptAction {</a:t>
                      </a:r>
                      <a:br>
                        <a:rPr lang="en-US" sz="1600">
                          <a:effectLst/>
                        </a:rPr>
                      </a:br>
                      <a:r>
                        <a:rPr lang="en-US" sz="1600">
                          <a:effectLst/>
                        </a:rPr>
                        <a:t>    @HystrixCommand 					// Hystrix</a:t>
                      </a:r>
                      <a:r>
                        <a:rPr lang="zh-CN" sz="1600">
                          <a:effectLst/>
                        </a:rPr>
                        <a:t>监控</a:t>
                      </a:r>
                      <a:r>
                        <a:rPr lang="en-US" sz="1600">
                          <a:effectLst/>
                        </a:rPr>
                        <a:t/>
                      </a:r>
                      <a:br>
                        <a:rPr lang="en-US" sz="1600">
                          <a:effectLst/>
                        </a:rPr>
                      </a:br>
                      <a:r>
                        <a:rPr lang="en-US" sz="1600">
                          <a:effectLst/>
                        </a:rPr>
                        <a:t>    public Object get(@PathVariable("id") long id) { … }</a:t>
                      </a:r>
                      <a:br>
                        <a:rPr lang="en-US" sz="1600">
                          <a:effectLst/>
                        </a:rPr>
                      </a:br>
                      <a:r>
                        <a:rPr lang="en-US" sz="1600">
                          <a:effectLst/>
                        </a:rPr>
                        <a:t>    @HystrixCommand 					// Hystrix</a:t>
                      </a:r>
                      <a:r>
                        <a:rPr lang="zh-CN" sz="1600">
                          <a:effectLst/>
                        </a:rPr>
                        <a:t>监控</a:t>
                      </a:r>
                      <a:r>
                        <a:rPr lang="en-US" sz="1600">
                          <a:effectLst/>
                        </a:rPr>
                        <a:t/>
                      </a:r>
                      <a:br>
                        <a:rPr lang="en-US" sz="1600">
                          <a:effectLst/>
                        </a:rPr>
                      </a:br>
                      <a:r>
                        <a:rPr lang="en-US" sz="1600">
                          <a:effectLst/>
                        </a:rPr>
                        <a:t>    public Object add(@RequestBody DeptDTO deptDTO) { … }</a:t>
                      </a:r>
                      <a:br>
                        <a:rPr lang="en-US" sz="1600">
                          <a:effectLst/>
                        </a:rPr>
                      </a:br>
                      <a:r>
                        <a:rPr lang="en-US" sz="1600">
                          <a:effectLst/>
                        </a:rPr>
                        <a:t>    @HystrixCommand 					// Hystrix</a:t>
                      </a:r>
                      <a:r>
                        <a:rPr lang="zh-CN" sz="1600">
                          <a:effectLst/>
                        </a:rPr>
                        <a:t>监控</a:t>
                      </a:r>
                      <a:r>
                        <a:rPr lang="en-US" sz="1600">
                          <a:effectLst/>
                        </a:rPr>
                        <a:t/>
                      </a:r>
                      <a:br>
                        <a:rPr lang="en-US" sz="1600">
                          <a:effectLst/>
                        </a:rPr>
                      </a:br>
                      <a:r>
                        <a:rPr lang="en-US" sz="1600">
                          <a:effectLst/>
                        </a:rPr>
                        <a:t>    public Object list() { … }</a:t>
                      </a:r>
                      <a:br>
                        <a:rPr lang="en-US" sz="1600">
                          <a:effectLst/>
                        </a:rPr>
                      </a:br>
                      <a:r>
                        <a:rPr lang="en-US" sz="1600">
                          <a:effectLst/>
                        </a:rPr>
                        <a:t>    @HystrixCommand 					// Hystrix</a:t>
                      </a:r>
                      <a:r>
                        <a:rPr lang="zh-CN" sz="1600">
                          <a:effectLst/>
                        </a:rPr>
                        <a:t>监控</a:t>
                      </a:r>
                      <a:r>
                        <a:rPr lang="en-US" sz="1600">
                          <a:effectLst/>
                        </a:rPr>
                        <a:t/>
                      </a:r>
                      <a:br>
                        <a:rPr lang="en-US" sz="1600">
                          <a:effectLst/>
                        </a:rPr>
                      </a:br>
                      <a:r>
                        <a:rPr lang="en-US" sz="1600">
                          <a:effectLst/>
                        </a:rPr>
                        <a:t>    public Object split(int cp, int ls, String col, String kw) { …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138110167"/>
                  </a:ext>
                </a:extLst>
              </a:tr>
            </a:tbl>
          </a:graphicData>
        </a:graphic>
      </p:graphicFrame>
    </p:spTree>
    <p:extLst>
      <p:ext uri="{BB962C8B-B14F-4D97-AF65-F5344CB8AC3E}">
        <p14:creationId xmlns:p14="http://schemas.microsoft.com/office/powerpoint/2010/main" val="7338727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232223" y="849086"/>
          <a:ext cx="11671602" cy="3498469"/>
        </p:xfrm>
        <a:graphic>
          <a:graphicData uri="http://schemas.openxmlformats.org/drawingml/2006/table">
            <a:tbl>
              <a:tblPr firstRow="1" firstCol="1" lastRow="1" lastCol="1" bandRow="1" bandCol="1">
                <a:tableStyleId>{5940675A-B579-460E-94D1-54222C63F5DA}</a:tableStyleId>
              </a:tblPr>
              <a:tblGrid>
                <a:gridCol w="11671602">
                  <a:extLst>
                    <a:ext uri="{9D8B030D-6E8A-4147-A177-3AD203B41FA5}">
                      <a16:colId xmlns:a16="http://schemas.microsoft.com/office/drawing/2014/main" val="219623280"/>
                    </a:ext>
                  </a:extLst>
                </a:gridCol>
              </a:tblGrid>
              <a:tr h="3498469">
                <a:tc>
                  <a:txBody>
                    <a:bodyPr/>
                    <a:lstStyle/>
                    <a:p>
                      <a:r>
                        <a:rPr lang="en-US" sz="1400">
                          <a:effectLst/>
                        </a:rPr>
                        <a:t>management: 						# Actuator</a:t>
                      </a:r>
                      <a:r>
                        <a:rPr lang="zh-CN" sz="1400">
                          <a:effectLst/>
                        </a:rPr>
                        <a:t>配置</a:t>
                      </a:r>
                      <a:r>
                        <a:rPr lang="en-US" sz="1400">
                          <a:effectLst/>
                        </a:rPr>
                        <a:t/>
                      </a:r>
                      <a:br>
                        <a:rPr lang="en-US" sz="1400">
                          <a:effectLst/>
                        </a:rPr>
                      </a:br>
                      <a:r>
                        <a:rPr lang="en-US" sz="1400">
                          <a:effectLst/>
                        </a:rPr>
                        <a:t>  endpoints: 						# </a:t>
                      </a:r>
                      <a:r>
                        <a:rPr lang="zh-CN" sz="1400">
                          <a:effectLst/>
                        </a:rPr>
                        <a:t>访问终端</a:t>
                      </a:r>
                      <a:r>
                        <a:rPr lang="en-US" sz="1400">
                          <a:effectLst/>
                        </a:rPr>
                        <a:t/>
                      </a:r>
                      <a:br>
                        <a:rPr lang="en-US" sz="1400">
                          <a:effectLst/>
                        </a:rPr>
                      </a:br>
                      <a:r>
                        <a:rPr lang="en-US" sz="1400">
                          <a:effectLst/>
                        </a:rPr>
                        <a:t>    web:  						# WEB</a:t>
                      </a:r>
                      <a:r>
                        <a:rPr lang="zh-CN" sz="1400">
                          <a:effectLst/>
                        </a:rPr>
                        <a:t>配置</a:t>
                      </a:r>
                      <a:r>
                        <a:rPr lang="en-US" sz="1400">
                          <a:effectLst/>
                        </a:rPr>
                        <a:t/>
                      </a:r>
                      <a:br>
                        <a:rPr lang="en-US" sz="1400">
                          <a:effectLst/>
                        </a:rPr>
                      </a:br>
                      <a:r>
                        <a:rPr lang="en-US" sz="1400">
                          <a:effectLst/>
                        </a:rPr>
                        <a:t>      exposure: 						# </a:t>
                      </a:r>
                      <a:r>
                        <a:rPr lang="zh-CN" sz="1400">
                          <a:effectLst/>
                        </a:rPr>
                        <a:t>端口暴露</a:t>
                      </a:r>
                      <a:r>
                        <a:rPr lang="en-US" sz="1400">
                          <a:effectLst/>
                        </a:rPr>
                        <a:t/>
                      </a:r>
                      <a:br>
                        <a:rPr lang="en-US" sz="1400">
                          <a:effectLst/>
                        </a:rPr>
                      </a:br>
                      <a:r>
                        <a:rPr lang="en-US" sz="1400">
                          <a:effectLst/>
                        </a:rPr>
                        <a:t>        include: '*' 					# </a:t>
                      </a:r>
                      <a:r>
                        <a:rPr lang="zh-CN" sz="1400">
                          <a:effectLst/>
                        </a:rPr>
                        <a:t>开放全部端口</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744435431"/>
                  </a:ext>
                </a:extLst>
              </a:tr>
            </a:tbl>
          </a:graphicData>
        </a:graphic>
      </p:graphicFrame>
    </p:spTree>
    <p:extLst>
      <p:ext uri="{BB962C8B-B14F-4D97-AF65-F5344CB8AC3E}">
        <p14:creationId xmlns:p14="http://schemas.microsoft.com/office/powerpoint/2010/main" val="1237274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启动</a:t>
            </a:r>
            <a:r>
              <a:rPr lang="en-US" altLang="zh-CN" smtClean="0"/>
              <a:t>Nacos</a:t>
            </a:r>
            <a:r>
              <a:rPr lang="zh-CN" altLang="en-US" smtClean="0"/>
              <a:t>节点</a:t>
            </a:r>
            <a:endParaRPr lang="zh-CN" altLang="en-US"/>
          </a:p>
        </p:txBody>
      </p:sp>
      <p:sp>
        <p:nvSpPr>
          <p:cNvPr id="3" name="内容占位符 2"/>
          <p:cNvSpPr>
            <a:spLocks noGrp="1"/>
          </p:cNvSpPr>
          <p:nvPr>
            <p:ph idx="1"/>
          </p:nvPr>
        </p:nvSpPr>
        <p:spPr/>
        <p:txBody>
          <a:bodyPr/>
          <a:lstStyle/>
          <a:p>
            <a:r>
              <a:rPr lang="en-US" altLang="zh-CN"/>
              <a:t>bash -f /usr/local/nacos/bin/startup.sh</a:t>
            </a:r>
            <a:endParaRPr lang="zh-CN" altLang="en-US"/>
          </a:p>
        </p:txBody>
      </p:sp>
    </p:spTree>
    <p:extLst>
      <p:ext uri="{BB962C8B-B14F-4D97-AF65-F5344CB8AC3E}">
        <p14:creationId xmlns:p14="http://schemas.microsoft.com/office/powerpoint/2010/main" val="78183242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启用</a:t>
            </a:r>
            <a:r>
              <a:rPr lang="en-US" altLang="zh-CN"/>
              <a:t>Hystrix</a:t>
            </a:r>
            <a:r>
              <a:rPr lang="zh-CN" altLang="zh-CN"/>
              <a:t>支持</a:t>
            </a:r>
            <a:endParaRPr lang="zh-CN" altLang="en-US"/>
          </a:p>
        </p:txBody>
      </p:sp>
      <p:graphicFrame>
        <p:nvGraphicFramePr>
          <p:cNvPr id="4" name="表格 3"/>
          <p:cNvGraphicFramePr>
            <a:graphicFrameLocks noGrp="1"/>
          </p:cNvGraphicFramePr>
          <p:nvPr>
            <p:extLst/>
          </p:nvPr>
        </p:nvGraphicFramePr>
        <p:xfrm>
          <a:off x="207283" y="849087"/>
          <a:ext cx="11763043" cy="3157648"/>
        </p:xfrm>
        <a:graphic>
          <a:graphicData uri="http://schemas.openxmlformats.org/drawingml/2006/table">
            <a:tbl>
              <a:tblPr firstRow="1" firstCol="1" lastRow="1" lastCol="1" bandRow="1" bandCol="1">
                <a:tableStyleId>{5940675A-B579-460E-94D1-54222C63F5DA}</a:tableStyleId>
              </a:tblPr>
              <a:tblGrid>
                <a:gridCol w="11763043">
                  <a:extLst>
                    <a:ext uri="{9D8B030D-6E8A-4147-A177-3AD203B41FA5}">
                      <a16:colId xmlns:a16="http://schemas.microsoft.com/office/drawing/2014/main" val="2037692795"/>
                    </a:ext>
                  </a:extLst>
                </a:gridCol>
              </a:tblGrid>
              <a:tr h="3157648">
                <a:tc>
                  <a:txBody>
                    <a:bodyPr/>
                    <a:lstStyle/>
                    <a:p>
                      <a:r>
                        <a:rPr lang="en-US" sz="1600">
                          <a:effectLst/>
                        </a:rPr>
                        <a:t>package com.yootk.provider;</a:t>
                      </a:r>
                      <a:br>
                        <a:rPr lang="en-US" sz="1600">
                          <a:effectLst/>
                        </a:rPr>
                      </a:br>
                      <a:r>
                        <a:rPr lang="en-US" sz="1600">
                          <a:effectLst/>
                        </a:rPr>
                        <a:t>@SpringBootApplication</a:t>
                      </a:r>
                      <a:br>
                        <a:rPr lang="en-US" sz="1600">
                          <a:effectLst/>
                        </a:rPr>
                      </a:br>
                      <a:r>
                        <a:rPr lang="en-US" sz="1600">
                          <a:effectLst/>
                        </a:rPr>
                        <a:t>@EnableDiscoveryClient</a:t>
                      </a:r>
                      <a:br>
                        <a:rPr lang="en-US" sz="1600">
                          <a:effectLst/>
                        </a:rPr>
                      </a:br>
                      <a:r>
                        <a:rPr lang="en-US" sz="1600">
                          <a:effectLst/>
                        </a:rPr>
                        <a:t>@EnableCircuitBreaker 					// </a:t>
                      </a:r>
                      <a:r>
                        <a:rPr lang="zh-CN" sz="1600">
                          <a:effectLst/>
                        </a:rPr>
                        <a:t>启用熔断机制</a:t>
                      </a:r>
                      <a:r>
                        <a:rPr lang="en-US" sz="1600">
                          <a:effectLst/>
                        </a:rPr>
                        <a:t/>
                      </a:r>
                      <a:br>
                        <a:rPr lang="en-US" sz="1600">
                          <a:effectLst/>
                        </a:rPr>
                      </a:br>
                      <a:r>
                        <a:rPr lang="en-US" sz="1600">
                          <a:effectLst/>
                        </a:rPr>
                        <a:t>@EnableHystrix 						// </a:t>
                      </a:r>
                      <a:r>
                        <a:rPr lang="zh-CN" sz="1600">
                          <a:effectLst/>
                        </a:rPr>
                        <a:t>启用</a:t>
                      </a:r>
                      <a:r>
                        <a:rPr lang="en-US" sz="1600">
                          <a:effectLst/>
                        </a:rPr>
                        <a:t>Hystrix</a:t>
                      </a:r>
                      <a:r>
                        <a:rPr lang="zh-CN" sz="1600">
                          <a:effectLst/>
                        </a:rPr>
                        <a:t>支持</a:t>
                      </a:r>
                      <a:r>
                        <a:rPr lang="en-US" sz="1600">
                          <a:effectLst/>
                        </a:rPr>
                        <a:t/>
                      </a:r>
                      <a:br>
                        <a:rPr lang="en-US" sz="1600">
                          <a:effectLst/>
                        </a:rPr>
                      </a:br>
                      <a:r>
                        <a:rPr lang="en-US" sz="1600">
                          <a:effectLst/>
                        </a:rPr>
                        <a:t>public class StartProviderDept8001Application {} 		// </a:t>
                      </a:r>
                      <a:r>
                        <a:rPr lang="zh-CN" sz="1600">
                          <a:effectLst/>
                        </a:rPr>
                        <a:t>李兴华高薪就业编程训练营</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73530271"/>
                  </a:ext>
                </a:extLst>
              </a:tr>
            </a:tbl>
          </a:graphicData>
        </a:graphic>
      </p:graphicFrame>
    </p:spTree>
    <p:extLst>
      <p:ext uri="{BB962C8B-B14F-4D97-AF65-F5344CB8AC3E}">
        <p14:creationId xmlns:p14="http://schemas.microsoft.com/office/powerpoint/2010/main" val="32942095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165721" y="849087"/>
          <a:ext cx="11804606" cy="1952302"/>
        </p:xfrm>
        <a:graphic>
          <a:graphicData uri="http://schemas.openxmlformats.org/drawingml/2006/table">
            <a:tbl>
              <a:tblPr firstRow="1" firstCol="1" lastRow="1" lastCol="1" bandRow="1" bandCol="1">
                <a:tableStyleId>{5940675A-B579-460E-94D1-54222C63F5DA}</a:tableStyleId>
              </a:tblPr>
              <a:tblGrid>
                <a:gridCol w="11804606">
                  <a:extLst>
                    <a:ext uri="{9D8B030D-6E8A-4147-A177-3AD203B41FA5}">
                      <a16:colId xmlns:a16="http://schemas.microsoft.com/office/drawing/2014/main" val="3263816178"/>
                    </a:ext>
                  </a:extLst>
                </a:gridCol>
              </a:tblGrid>
              <a:tr h="1952302">
                <a:tc>
                  <a:txBody>
                    <a:bodyPr/>
                    <a:lstStyle/>
                    <a:p>
                      <a:r>
                        <a:rPr lang="en-US" sz="1200">
                          <a:effectLst/>
                        </a:rPr>
                        <a:t>server: 							# </a:t>
                      </a:r>
                      <a:r>
                        <a:rPr lang="zh-CN" sz="1200">
                          <a:effectLst/>
                        </a:rPr>
                        <a:t>服务配置</a:t>
                      </a:r>
                      <a:r>
                        <a:rPr lang="en-US" sz="1200">
                          <a:effectLst/>
                        </a:rPr>
                        <a:t/>
                      </a:r>
                      <a:br>
                        <a:rPr lang="en-US" sz="1200">
                          <a:effectLst/>
                        </a:rPr>
                      </a:br>
                      <a:r>
                        <a:rPr lang="en-US" sz="1200">
                          <a:effectLst/>
                        </a:rPr>
                        <a:t>  port: 8101 						# </a:t>
                      </a:r>
                      <a:r>
                        <a:rPr lang="zh-CN" sz="1200">
                          <a:effectLst/>
                        </a:rPr>
                        <a:t>监听端口</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4268965216"/>
                  </a:ext>
                </a:extLst>
              </a:tr>
            </a:tbl>
          </a:graphicData>
        </a:graphic>
      </p:graphicFrame>
    </p:spTree>
    <p:extLst>
      <p:ext uri="{BB962C8B-B14F-4D97-AF65-F5344CB8AC3E}">
        <p14:creationId xmlns:p14="http://schemas.microsoft.com/office/powerpoint/2010/main" val="19940445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Hystrix</a:t>
            </a:r>
            <a:r>
              <a:rPr lang="zh-CN" altLang="zh-CN"/>
              <a:t>面板启</a:t>
            </a:r>
            <a:r>
              <a:rPr lang="zh-CN" altLang="zh-CN" smtClean="0"/>
              <a:t>动类</a:t>
            </a:r>
            <a:endParaRPr lang="zh-CN" altLang="en-US"/>
          </a:p>
        </p:txBody>
      </p:sp>
      <p:graphicFrame>
        <p:nvGraphicFramePr>
          <p:cNvPr id="4" name="表格 3"/>
          <p:cNvGraphicFramePr>
            <a:graphicFrameLocks noGrp="1"/>
          </p:cNvGraphicFramePr>
          <p:nvPr>
            <p:extLst/>
          </p:nvPr>
        </p:nvGraphicFramePr>
        <p:xfrm>
          <a:off x="190659" y="849087"/>
          <a:ext cx="11804606" cy="5834346"/>
        </p:xfrm>
        <a:graphic>
          <a:graphicData uri="http://schemas.openxmlformats.org/drawingml/2006/table">
            <a:tbl>
              <a:tblPr firstRow="1" firstCol="1" lastRow="1" lastCol="1" bandRow="1" bandCol="1">
                <a:tableStyleId>{5940675A-B579-460E-94D1-54222C63F5DA}</a:tableStyleId>
              </a:tblPr>
              <a:tblGrid>
                <a:gridCol w="11804606">
                  <a:extLst>
                    <a:ext uri="{9D8B030D-6E8A-4147-A177-3AD203B41FA5}">
                      <a16:colId xmlns:a16="http://schemas.microsoft.com/office/drawing/2014/main" val="516492698"/>
                    </a:ext>
                  </a:extLst>
                </a:gridCol>
              </a:tblGrid>
              <a:tr h="5834346">
                <a:tc>
                  <a:txBody>
                    <a:bodyPr/>
                    <a:lstStyle/>
                    <a:p>
                      <a:r>
                        <a:rPr lang="en-US" sz="1600">
                          <a:effectLst/>
                        </a:rPr>
                        <a:t>package com.yootk.hystrix;</a:t>
                      </a:r>
                      <a:br>
                        <a:rPr lang="en-US" sz="1600">
                          <a:effectLst/>
                        </a:rPr>
                      </a:br>
                      <a:r>
                        <a:rPr lang="en-US" sz="1600">
                          <a:effectLst/>
                        </a:rPr>
                        <a:t>@SpringBootApplication</a:t>
                      </a:r>
                      <a:br>
                        <a:rPr lang="en-US" sz="1600">
                          <a:effectLst/>
                        </a:rPr>
                      </a:br>
                      <a:r>
                        <a:rPr lang="en-US" sz="1600">
                          <a:effectLst/>
                        </a:rPr>
                        <a:t>@EnableHystrixDashboard					// </a:t>
                      </a:r>
                      <a:r>
                        <a:rPr lang="zh-CN" sz="1600">
                          <a:effectLst/>
                        </a:rPr>
                        <a:t>启动</a:t>
                      </a:r>
                      <a:r>
                        <a:rPr lang="en-US" sz="1600">
                          <a:effectLst/>
                        </a:rPr>
                        <a:t>HystrixDashboard</a:t>
                      </a:r>
                      <a:br>
                        <a:rPr lang="en-US" sz="1600">
                          <a:effectLst/>
                        </a:rPr>
                      </a:br>
                      <a:r>
                        <a:rPr lang="en-US" sz="1600">
                          <a:effectLst/>
                        </a:rPr>
                        <a:t>public class StartHystrixDashboardApplication {		// </a:t>
                      </a:r>
                      <a:r>
                        <a:rPr lang="zh-CN" sz="1600">
                          <a:effectLst/>
                        </a:rPr>
                        <a:t>李兴华高薪就业编程训练营</a:t>
                      </a:r>
                      <a:r>
                        <a:rPr lang="en-US" sz="1600">
                          <a:effectLst/>
                        </a:rPr>
                        <a:t/>
                      </a:r>
                      <a:br>
                        <a:rPr lang="en-US" sz="1600">
                          <a:effectLst/>
                        </a:rPr>
                      </a:br>
                      <a:r>
                        <a:rPr lang="en-US" sz="1600">
                          <a:effectLst/>
                        </a:rPr>
                        <a:t>    public static void main(String[] args) { 		// </a:t>
                      </a:r>
                      <a:r>
                        <a:rPr lang="zh-CN" sz="1600">
                          <a:effectLst/>
                        </a:rPr>
                        <a:t>沐言科技：</a:t>
                      </a:r>
                      <a:r>
                        <a:rPr lang="en-US" sz="1600">
                          <a:effectLst/>
                        </a:rPr>
                        <a:t>www.yootk.com</a:t>
                      </a:r>
                      <a:br>
                        <a:rPr lang="en-US" sz="1600">
                          <a:effectLst/>
                        </a:rPr>
                      </a:br>
                      <a:r>
                        <a:rPr lang="en-US" sz="1600">
                          <a:effectLst/>
                        </a:rPr>
                        <a:t>        SpringApplication.run(StartHystrixDashboardApplication.class, args); // </a:t>
                      </a:r>
                      <a:r>
                        <a:rPr lang="zh-CN" sz="1600">
                          <a:effectLst/>
                        </a:rPr>
                        <a:t>服务启动</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308161716"/>
                  </a:ext>
                </a:extLst>
              </a:tr>
            </a:tbl>
          </a:graphicData>
        </a:graphic>
      </p:graphicFrame>
      <p:pic>
        <p:nvPicPr>
          <p:cNvPr id="7169"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24" y="2577622"/>
            <a:ext cx="11398423" cy="400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701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Turbine</a:t>
            </a:r>
            <a:r>
              <a:rPr lang="zh-CN" altLang="zh-CN"/>
              <a:t>聚合监控</a:t>
            </a:r>
            <a:endParaRPr lang="zh-CN" altLang="en-US"/>
          </a:p>
        </p:txBody>
      </p:sp>
      <p:sp>
        <p:nvSpPr>
          <p:cNvPr id="3" name="内容占位符 2"/>
          <p:cNvSpPr>
            <a:spLocks noGrp="1"/>
          </p:cNvSpPr>
          <p:nvPr>
            <p:ph idx="1"/>
          </p:nvPr>
        </p:nvSpPr>
        <p:spPr/>
        <p:txBody>
          <a:bodyPr/>
          <a:lstStyle/>
          <a:p>
            <a:r>
              <a:rPr lang="zh-CN" altLang="zh-CN"/>
              <a:t>在直接使用</a:t>
            </a:r>
            <a:r>
              <a:rPr lang="en-US" altLang="zh-CN"/>
              <a:t>HystrixCommand</a:t>
            </a:r>
            <a:r>
              <a:rPr lang="zh-CN" altLang="zh-CN"/>
              <a:t>进行服务监控时，每次都需要设置完整的监控路径，这样一旦微服务节点发生了改变后，就无法准确的获取到监控数据，所以最佳的做法是直接通过</a:t>
            </a:r>
            <a:r>
              <a:rPr lang="en-US" altLang="zh-CN"/>
              <a:t>Nacos</a:t>
            </a:r>
            <a:r>
              <a:rPr lang="zh-CN" altLang="zh-CN"/>
              <a:t>实现服务实例数据的抓取，而后再通过一个统一的访问路径为</a:t>
            </a:r>
            <a:r>
              <a:rPr lang="en-US" altLang="zh-CN"/>
              <a:t>HystrixDashboard</a:t>
            </a:r>
            <a:r>
              <a:rPr lang="zh-CN" altLang="zh-CN"/>
              <a:t>提供监控数据</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177" y="2410123"/>
            <a:ext cx="11342633" cy="280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541481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r>
              <a:rPr lang="zh-CN" altLang="zh-CN"/>
              <a:t>配置</a:t>
            </a:r>
            <a:endParaRPr lang="zh-CN" altLang="en-US"/>
          </a:p>
        </p:txBody>
      </p:sp>
      <p:graphicFrame>
        <p:nvGraphicFramePr>
          <p:cNvPr id="4" name="表格 3"/>
          <p:cNvGraphicFramePr>
            <a:graphicFrameLocks noGrp="1"/>
          </p:cNvGraphicFramePr>
          <p:nvPr>
            <p:extLst/>
          </p:nvPr>
        </p:nvGraphicFramePr>
        <p:xfrm>
          <a:off x="174034" y="849087"/>
          <a:ext cx="11804606" cy="5809408"/>
        </p:xfrm>
        <a:graphic>
          <a:graphicData uri="http://schemas.openxmlformats.org/drawingml/2006/table">
            <a:tbl>
              <a:tblPr firstRow="1" firstCol="1" lastRow="1" lastCol="1" bandRow="1" bandCol="1">
                <a:tableStyleId>{5940675A-B579-460E-94D1-54222C63F5DA}</a:tableStyleId>
              </a:tblPr>
              <a:tblGrid>
                <a:gridCol w="11804606">
                  <a:extLst>
                    <a:ext uri="{9D8B030D-6E8A-4147-A177-3AD203B41FA5}">
                      <a16:colId xmlns:a16="http://schemas.microsoft.com/office/drawing/2014/main" val="1071374011"/>
                    </a:ext>
                  </a:extLst>
                </a:gridCol>
              </a:tblGrid>
              <a:tr h="5809408">
                <a:tc>
                  <a:txBody>
                    <a:bodyPr/>
                    <a:lstStyle/>
                    <a:p>
                      <a:r>
                        <a:rPr lang="en-US" sz="2000">
                          <a:effectLst/>
                        </a:rPr>
                        <a:t>project('turbine-8201') {</a:t>
                      </a:r>
                      <a:br>
                        <a:rPr lang="en-US" sz="2000">
                          <a:effectLst/>
                        </a:rPr>
                      </a:br>
                      <a:r>
                        <a:rPr lang="en-US" sz="2000">
                          <a:effectLst/>
                        </a:rPr>
                        <a:t>    dependencies { 						// </a:t>
                      </a:r>
                      <a:r>
                        <a:rPr lang="zh-CN" sz="2000">
                          <a:effectLst/>
                        </a:rPr>
                        <a:t>配置子模块依赖</a:t>
                      </a:r>
                      <a:r>
                        <a:rPr lang="en-US" sz="2000">
                          <a:effectLst/>
                        </a:rPr>
                        <a:t/>
                      </a:r>
                      <a:br>
                        <a:rPr lang="en-US" sz="2000">
                          <a:effectLst/>
                        </a:rPr>
                      </a:br>
                      <a:r>
                        <a:rPr lang="en-US" sz="2000">
                          <a:effectLst/>
                        </a:rPr>
                        <a:t>        implementation('org.springframework.boot:spring-boot-starter-web')</a:t>
                      </a:r>
                      <a:br>
                        <a:rPr lang="en-US" sz="2000">
                          <a:effectLst/>
                        </a:rPr>
                      </a:br>
                      <a:r>
                        <a:rPr lang="en-US" sz="2000">
                          <a:effectLst/>
                        </a:rPr>
                        <a:t>        implementation('com.alibaba.cloud:spring-cloud-starter-alibaba-nacos-discovery')</a:t>
                      </a:r>
                      <a:br>
                        <a:rPr lang="en-US" sz="2000">
                          <a:effectLst/>
                        </a:rPr>
                      </a:br>
                      <a:r>
                        <a:rPr lang="en-US" sz="2000">
                          <a:effectLst/>
                        </a:rPr>
                        <a:t>        implementation('org.springframework.cloud:' +</a:t>
                      </a:r>
                      <a:br>
                        <a:rPr lang="en-US" sz="2000">
                          <a:effectLst/>
                        </a:rPr>
                      </a:br>
                      <a:r>
                        <a:rPr lang="en-US" sz="2000">
                          <a:effectLst/>
                        </a:rPr>
                        <a:t>                'spring-cloud-starter-netflix-turbine') {		// Nacos</a:t>
                      </a:r>
                      <a:r>
                        <a:rPr lang="zh-CN" sz="2000">
                          <a:effectLst/>
                        </a:rPr>
                        <a:t>配置</a:t>
                      </a:r>
                      <a:r>
                        <a:rPr lang="en-US" sz="2000">
                          <a:effectLst/>
                        </a:rPr>
                        <a:t/>
                      </a:r>
                      <a:br>
                        <a:rPr lang="en-US" sz="2000">
                          <a:effectLst/>
                        </a:rPr>
                      </a:br>
                      <a:r>
                        <a:rPr lang="en-US" sz="2000">
                          <a:effectLst/>
                        </a:rPr>
                        <a:t>            exclude group: 'org.springframework.cloud', </a:t>
                      </a:r>
                      <a:br>
                        <a:rPr lang="en-US" sz="2000">
                          <a:effectLst/>
                        </a:rPr>
                      </a:br>
                      <a:r>
                        <a:rPr lang="en-US" sz="2000">
                          <a:effectLst/>
                        </a:rPr>
                        <a:t>                module: 'spring-cloud-starter-netflix-eureka-client' 	// </a:t>
                      </a:r>
                      <a:r>
                        <a:rPr lang="zh-CN" sz="2000">
                          <a:effectLst/>
                        </a:rPr>
                        <a:t>移除</a:t>
                      </a:r>
                      <a:r>
                        <a:rPr lang="en-US" sz="2000">
                          <a:effectLst/>
                        </a:rPr>
                        <a:t>Eureka</a:t>
                      </a:r>
                      <a:br>
                        <a:rPr lang="en-US" sz="2000">
                          <a:effectLst/>
                        </a:rPr>
                      </a:br>
                      <a:r>
                        <a:rPr lang="en-US" sz="2000">
                          <a:effectLst/>
                        </a:rPr>
                        <a:t>        }</a:t>
                      </a:r>
                      <a:br>
                        <a:rPr lang="en-US" sz="2000">
                          <a:effectLst/>
                        </a:rPr>
                      </a:br>
                      <a:r>
                        <a:rPr lang="en-US" sz="2000">
                          <a:effectLst/>
                        </a:rPr>
                        <a:t>    }</a:t>
                      </a:r>
                      <a:br>
                        <a:rPr lang="en-US" sz="2000">
                          <a:effectLst/>
                        </a:rPr>
                      </a:br>
                      <a:r>
                        <a:rPr lang="en-US" sz="2000">
                          <a:effectLst/>
                        </a:rPr>
                        <a:t>}</a:t>
                      </a:r>
                      <a:endParaRPr lang="zh-CN" sz="2000">
                        <a:effectLst/>
                        <a:latin typeface="Times New Roman" panose="02020603050405020304" pitchFamily="18" charset="0"/>
                      </a:endParaRPr>
                    </a:p>
                  </a:txBody>
                  <a:tcPr marL="68580" marR="68580" marT="0" marB="0"/>
                </a:tc>
                <a:extLst>
                  <a:ext uri="{0D108BD9-81ED-4DB2-BD59-A6C34878D82A}">
                    <a16:rowId xmlns:a16="http://schemas.microsoft.com/office/drawing/2014/main" val="2917547900"/>
                  </a:ext>
                </a:extLst>
              </a:tr>
            </a:tbl>
          </a:graphicData>
        </a:graphic>
      </p:graphicFrame>
    </p:spTree>
    <p:extLst>
      <p:ext uri="{BB962C8B-B14F-4D97-AF65-F5344CB8AC3E}">
        <p14:creationId xmlns:p14="http://schemas.microsoft.com/office/powerpoint/2010/main" val="7198232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application.yml</a:t>
            </a:r>
            <a:r>
              <a:rPr lang="zh-CN" altLang="en-US" smtClean="0"/>
              <a:t>配置</a:t>
            </a:r>
            <a:endParaRPr lang="zh-CN" altLang="en-US"/>
          </a:p>
        </p:txBody>
      </p:sp>
      <p:graphicFrame>
        <p:nvGraphicFramePr>
          <p:cNvPr id="4" name="表格 3"/>
          <p:cNvGraphicFramePr>
            <a:graphicFrameLocks noGrp="1"/>
          </p:cNvGraphicFramePr>
          <p:nvPr>
            <p:extLst/>
          </p:nvPr>
        </p:nvGraphicFramePr>
        <p:xfrm>
          <a:off x="190658" y="849087"/>
          <a:ext cx="11738105" cy="5834346"/>
        </p:xfrm>
        <a:graphic>
          <a:graphicData uri="http://schemas.openxmlformats.org/drawingml/2006/table">
            <a:tbl>
              <a:tblPr firstRow="1" firstCol="1" lastRow="1" lastCol="1" bandRow="1" bandCol="1">
                <a:tableStyleId>{5940675A-B579-460E-94D1-54222C63F5DA}</a:tableStyleId>
              </a:tblPr>
              <a:tblGrid>
                <a:gridCol w="11738105">
                  <a:extLst>
                    <a:ext uri="{9D8B030D-6E8A-4147-A177-3AD203B41FA5}">
                      <a16:colId xmlns:a16="http://schemas.microsoft.com/office/drawing/2014/main" val="1688022184"/>
                    </a:ext>
                  </a:extLst>
                </a:gridCol>
              </a:tblGrid>
              <a:tr h="5834346">
                <a:tc>
                  <a:txBody>
                    <a:bodyPr/>
                    <a:lstStyle/>
                    <a:p>
                      <a:r>
                        <a:rPr lang="en-US" sz="1800">
                          <a:effectLst/>
                        </a:rPr>
                        <a:t>server: 							# </a:t>
                      </a:r>
                      <a:r>
                        <a:rPr lang="zh-CN" sz="1800">
                          <a:effectLst/>
                        </a:rPr>
                        <a:t>服务端配置</a:t>
                      </a:r>
                      <a:r>
                        <a:rPr lang="en-US" sz="1800">
                          <a:effectLst/>
                        </a:rPr>
                        <a:t/>
                      </a:r>
                      <a:br>
                        <a:rPr lang="en-US" sz="1800">
                          <a:effectLst/>
                        </a:rPr>
                      </a:br>
                      <a:r>
                        <a:rPr lang="en-US" sz="1800">
                          <a:effectLst/>
                        </a:rPr>
                        <a:t>  port: 8201 						# </a:t>
                      </a:r>
                      <a:r>
                        <a:rPr lang="zh-CN" sz="1800">
                          <a:effectLst/>
                        </a:rPr>
                        <a:t>监听端口</a:t>
                      </a:r>
                      <a:r>
                        <a:rPr lang="en-US" sz="1800">
                          <a:effectLst/>
                        </a:rPr>
                        <a:t/>
                      </a:r>
                      <a:br>
                        <a:rPr lang="en-US" sz="1800">
                          <a:effectLst/>
                        </a:rPr>
                      </a:br>
                      <a:r>
                        <a:rPr lang="en-US" sz="1800">
                          <a:effectLst/>
                        </a:rPr>
                        <a:t>spring: 							# Spring</a:t>
                      </a:r>
                      <a:r>
                        <a:rPr lang="zh-CN" sz="1800">
                          <a:effectLst/>
                        </a:rPr>
                        <a:t>配置</a:t>
                      </a:r>
                      <a:r>
                        <a:rPr lang="en-US" sz="1800">
                          <a:effectLst/>
                        </a:rPr>
                        <a:t/>
                      </a:r>
                      <a:br>
                        <a:rPr lang="en-US" sz="1800">
                          <a:effectLst/>
                        </a:rPr>
                      </a:br>
                      <a:r>
                        <a:rPr lang="en-US" sz="1800">
                          <a:effectLst/>
                        </a:rPr>
                        <a:t>  application: 						# </a:t>
                      </a:r>
                      <a:r>
                        <a:rPr lang="zh-CN" sz="1800">
                          <a:effectLst/>
                        </a:rPr>
                        <a:t>应用配置</a:t>
                      </a:r>
                      <a:r>
                        <a:rPr lang="en-US" sz="1800">
                          <a:effectLst/>
                        </a:rPr>
                        <a:t/>
                      </a:r>
                      <a:br>
                        <a:rPr lang="en-US" sz="1800">
                          <a:effectLst/>
                        </a:rPr>
                      </a:br>
                      <a:r>
                        <a:rPr lang="en-US" sz="1800">
                          <a:effectLst/>
                        </a:rPr>
                        <a:t>    name: turbine 					# </a:t>
                      </a:r>
                      <a:r>
                        <a:rPr lang="zh-CN" sz="1800">
                          <a:effectLst/>
                        </a:rPr>
                        <a:t>应用名称</a:t>
                      </a:r>
                      <a:r>
                        <a:rPr lang="en-US" sz="1800">
                          <a:effectLst/>
                        </a:rPr>
                        <a:t/>
                      </a:r>
                      <a:br>
                        <a:rPr lang="en-US" sz="1800">
                          <a:effectLst/>
                        </a:rPr>
                      </a:br>
                      <a:r>
                        <a:rPr lang="en-US" sz="1800">
                          <a:effectLst/>
                        </a:rPr>
                        <a:t>  cloud: 						# SpringCloud</a:t>
                      </a:r>
                      <a:r>
                        <a:rPr lang="zh-CN" sz="1800">
                          <a:effectLst/>
                        </a:rPr>
                        <a:t>配置</a:t>
                      </a:r>
                      <a:r>
                        <a:rPr lang="en-US" sz="1800">
                          <a:effectLst/>
                        </a:rPr>
                        <a:t/>
                      </a:r>
                      <a:br>
                        <a:rPr lang="en-US" sz="1800">
                          <a:effectLst/>
                        </a:rPr>
                      </a:br>
                      <a:r>
                        <a:rPr lang="en-US" sz="1800">
                          <a:effectLst/>
                        </a:rPr>
                        <a:t>    nacos: 						# Nacos</a:t>
                      </a:r>
                      <a:r>
                        <a:rPr lang="zh-CN" sz="1800">
                          <a:effectLst/>
                        </a:rPr>
                        <a:t>注册中心</a:t>
                      </a:r>
                      <a:r>
                        <a:rPr lang="en-US" sz="1800">
                          <a:effectLst/>
                        </a:rPr>
                        <a:t/>
                      </a:r>
                      <a:br>
                        <a:rPr lang="en-US" sz="1800">
                          <a:effectLst/>
                        </a:rPr>
                      </a:br>
                      <a:r>
                        <a:rPr lang="en-US" sz="1800">
                          <a:effectLst/>
                        </a:rPr>
                        <a:t>      discovery: 						# </a:t>
                      </a:r>
                      <a:r>
                        <a:rPr lang="zh-CN" sz="1800">
                          <a:effectLst/>
                        </a:rPr>
                        <a:t>发现服务</a:t>
                      </a:r>
                      <a:r>
                        <a:rPr lang="en-US" sz="1800">
                          <a:effectLst/>
                        </a:rPr>
                        <a:t/>
                      </a:r>
                      <a:br>
                        <a:rPr lang="en-US" sz="1800">
                          <a:effectLst/>
                        </a:rPr>
                      </a:br>
                      <a:r>
                        <a:rPr lang="en-US" sz="1800">
                          <a:effectLst/>
                        </a:rPr>
                        <a:t>        username: nacos 					# </a:t>
                      </a:r>
                      <a:r>
                        <a:rPr lang="zh-CN" sz="1800">
                          <a:effectLst/>
                        </a:rPr>
                        <a:t>用户名</a:t>
                      </a:r>
                      <a:r>
                        <a:rPr lang="en-US" sz="1800">
                          <a:effectLst/>
                        </a:rPr>
                        <a:t/>
                      </a:r>
                      <a:br>
                        <a:rPr lang="en-US" sz="1800">
                          <a:effectLst/>
                        </a:rPr>
                      </a:br>
                      <a:r>
                        <a:rPr lang="en-US" sz="1800">
                          <a:effectLst/>
                        </a:rPr>
                        <a:t>        password: nacos 					# </a:t>
                      </a:r>
                      <a:r>
                        <a:rPr lang="zh-CN" sz="1800">
                          <a:effectLst/>
                        </a:rPr>
                        <a:t>密码</a:t>
                      </a:r>
                      <a:r>
                        <a:rPr lang="en-US" sz="1800">
                          <a:effectLst/>
                        </a:rPr>
                        <a:t/>
                      </a:r>
                      <a:br>
                        <a:rPr lang="en-US" sz="1800">
                          <a:effectLst/>
                        </a:rPr>
                      </a:br>
                      <a:r>
                        <a:rPr lang="en-US" sz="1800">
                          <a:effectLst/>
                        </a:rPr>
                        <a:t>        service: ${spring.application.name}  		# </a:t>
                      </a:r>
                      <a:r>
                        <a:rPr lang="zh-CN" sz="1800">
                          <a:effectLst/>
                        </a:rPr>
                        <a:t>服务名称</a:t>
                      </a:r>
                      <a:r>
                        <a:rPr lang="en-US" sz="1800">
                          <a:effectLst/>
                        </a:rPr>
                        <a:t/>
                      </a:r>
                      <a:br>
                        <a:rPr lang="en-US" sz="1800">
                          <a:effectLst/>
                        </a:rPr>
                      </a:br>
                      <a:r>
                        <a:rPr lang="en-US" sz="1800">
                          <a:effectLst/>
                        </a:rPr>
                        <a:t>        server-addr: nacos-server:8848 			# </a:t>
                      </a:r>
                      <a:r>
                        <a:rPr lang="zh-CN" sz="1800">
                          <a:effectLst/>
                        </a:rPr>
                        <a:t>服务地址</a:t>
                      </a:r>
                      <a:r>
                        <a:rPr lang="en-US" sz="1800">
                          <a:effectLst/>
                        </a:rPr>
                        <a:t/>
                      </a:r>
                      <a:br>
                        <a:rPr lang="en-US" sz="1800">
                          <a:effectLst/>
                        </a:rPr>
                      </a:br>
                      <a:r>
                        <a:rPr lang="en-US" sz="1800">
                          <a:effectLst/>
                        </a:rPr>
                        <a:t>        namespace: 650fab32-c7dc-4ae1-8ac4-2dbdefd7e617 	# </a:t>
                      </a:r>
                      <a:r>
                        <a:rPr lang="zh-CN" sz="1800">
                          <a:effectLst/>
                        </a:rPr>
                        <a:t>命名空间</a:t>
                      </a:r>
                      <a:r>
                        <a:rPr lang="en-US" sz="1800">
                          <a:effectLst/>
                        </a:rPr>
                        <a:t/>
                      </a:r>
                      <a:br>
                        <a:rPr lang="en-US" sz="1800">
                          <a:effectLst/>
                        </a:rPr>
                      </a:br>
                      <a:r>
                        <a:rPr lang="en-US" sz="1800">
                          <a:effectLst/>
                        </a:rPr>
                        <a:t>        group: MICROCLOUD_GROUP 				# </a:t>
                      </a:r>
                      <a:r>
                        <a:rPr lang="zh-CN" sz="1800">
                          <a:effectLst/>
                        </a:rPr>
                        <a:t>组名称</a:t>
                      </a:r>
                      <a:r>
                        <a:rPr lang="en-US" sz="1800">
                          <a:effectLst/>
                        </a:rPr>
                        <a:t/>
                      </a:r>
                      <a:br>
                        <a:rPr lang="en-US" sz="1800">
                          <a:effectLst/>
                        </a:rPr>
                      </a:br>
                      <a:r>
                        <a:rPr lang="en-US" sz="1800">
                          <a:effectLst/>
                        </a:rPr>
                        <a:t>        register-enabled: false 				# </a:t>
                      </a:r>
                      <a:r>
                        <a:rPr lang="zh-CN" sz="1800">
                          <a:effectLst/>
                        </a:rPr>
                        <a:t>不注册</a:t>
                      </a:r>
                      <a:r>
                        <a:rPr lang="en-US" sz="1800">
                          <a:effectLst/>
                        </a:rPr>
                        <a:t/>
                      </a:r>
                      <a:br>
                        <a:rPr lang="en-US" sz="1800">
                          <a:effectLst/>
                        </a:rPr>
                      </a:br>
                      <a:r>
                        <a:rPr lang="en-US" sz="1800">
                          <a:effectLst/>
                        </a:rPr>
                        <a:t>        cluster-name: MuyanCluster 				# </a:t>
                      </a:r>
                      <a:r>
                        <a:rPr lang="zh-CN" sz="1800">
                          <a:effectLst/>
                        </a:rPr>
                        <a:t>匹配集群名称</a:t>
                      </a:r>
                      <a:r>
                        <a:rPr lang="en-US" sz="1800">
                          <a:effectLst/>
                        </a:rPr>
                        <a:t/>
                      </a:r>
                      <a:br>
                        <a:rPr lang="en-US" sz="1800">
                          <a:effectLst/>
                        </a:rPr>
                      </a:br>
                      <a:r>
                        <a:rPr lang="en-US" sz="1800">
                          <a:effectLst/>
                        </a:rPr>
                        <a:t>turbine:</a:t>
                      </a:r>
                      <a:br>
                        <a:rPr lang="en-US" sz="1800">
                          <a:effectLst/>
                        </a:rPr>
                      </a:br>
                      <a:r>
                        <a:rPr lang="en-US" sz="1800">
                          <a:effectLst/>
                        </a:rPr>
                        <a:t>  app-config: dept.provider 				# </a:t>
                      </a:r>
                      <a:r>
                        <a:rPr lang="zh-CN" sz="1800">
                          <a:effectLst/>
                        </a:rPr>
                        <a:t>配置监控服务信息</a:t>
                      </a:r>
                      <a:r>
                        <a:rPr lang="en-US" sz="1800">
                          <a:effectLst/>
                        </a:rPr>
                        <a:t/>
                      </a:r>
                      <a:br>
                        <a:rPr lang="en-US" sz="1800">
                          <a:effectLst/>
                        </a:rPr>
                      </a:br>
                      <a:r>
                        <a:rPr lang="en-US" sz="1800">
                          <a:effectLst/>
                        </a:rPr>
                        <a:t>  cluster-name-expression: new String("default")  		# </a:t>
                      </a:r>
                      <a:r>
                        <a:rPr lang="zh-CN" sz="1800">
                          <a:effectLst/>
                        </a:rPr>
                        <a:t>监控表达式，获取监控信息名称</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786443287"/>
                  </a:ext>
                </a:extLst>
              </a:tr>
            </a:tbl>
          </a:graphicData>
        </a:graphic>
      </p:graphicFrame>
    </p:spTree>
    <p:extLst>
      <p:ext uri="{BB962C8B-B14F-4D97-AF65-F5344CB8AC3E}">
        <p14:creationId xmlns:p14="http://schemas.microsoft.com/office/powerpoint/2010/main" val="30370446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Turbine</a:t>
            </a:r>
            <a:r>
              <a:rPr lang="zh-CN" altLang="zh-CN"/>
              <a:t>应用启动类</a:t>
            </a:r>
            <a:endParaRPr lang="zh-CN" altLang="en-US"/>
          </a:p>
        </p:txBody>
      </p:sp>
      <p:graphicFrame>
        <p:nvGraphicFramePr>
          <p:cNvPr id="4" name="表格 3"/>
          <p:cNvGraphicFramePr>
            <a:graphicFrameLocks noGrp="1"/>
          </p:cNvGraphicFramePr>
          <p:nvPr>
            <p:extLst/>
          </p:nvPr>
        </p:nvGraphicFramePr>
        <p:xfrm>
          <a:off x="182345" y="849087"/>
          <a:ext cx="11763043" cy="5842658"/>
        </p:xfrm>
        <a:graphic>
          <a:graphicData uri="http://schemas.openxmlformats.org/drawingml/2006/table">
            <a:tbl>
              <a:tblPr firstRow="1" firstCol="1" lastRow="1" lastCol="1" bandRow="1" bandCol="1">
                <a:tableStyleId>{5940675A-B579-460E-94D1-54222C63F5DA}</a:tableStyleId>
              </a:tblPr>
              <a:tblGrid>
                <a:gridCol w="11763043">
                  <a:extLst>
                    <a:ext uri="{9D8B030D-6E8A-4147-A177-3AD203B41FA5}">
                      <a16:colId xmlns:a16="http://schemas.microsoft.com/office/drawing/2014/main" val="1805895552"/>
                    </a:ext>
                  </a:extLst>
                </a:gridCol>
              </a:tblGrid>
              <a:tr h="5842658">
                <a:tc>
                  <a:txBody>
                    <a:bodyPr/>
                    <a:lstStyle/>
                    <a:p>
                      <a:r>
                        <a:rPr lang="en-US" sz="1600">
                          <a:effectLst/>
                        </a:rPr>
                        <a:t>package com.yootk.turbine;</a:t>
                      </a:r>
                      <a:br>
                        <a:rPr lang="en-US" sz="1600">
                          <a:effectLst/>
                        </a:rPr>
                      </a:br>
                      <a:r>
                        <a:rPr lang="en-US" sz="1600">
                          <a:effectLst/>
                        </a:rPr>
                        <a:t>@SpringBootApplication</a:t>
                      </a:r>
                      <a:br>
                        <a:rPr lang="en-US" sz="1600">
                          <a:effectLst/>
                        </a:rPr>
                      </a:br>
                      <a:r>
                        <a:rPr lang="en-US" sz="1600">
                          <a:effectLst/>
                        </a:rPr>
                        <a:t>@EnableDiscoveryClient 					// </a:t>
                      </a:r>
                      <a:r>
                        <a:rPr lang="zh-CN" sz="1600">
                          <a:effectLst/>
                        </a:rPr>
                        <a:t>启用发现服务</a:t>
                      </a:r>
                      <a:r>
                        <a:rPr lang="en-US" sz="1600">
                          <a:effectLst/>
                        </a:rPr>
                        <a:t/>
                      </a:r>
                      <a:br>
                        <a:rPr lang="en-US" sz="1600">
                          <a:effectLst/>
                        </a:rPr>
                      </a:br>
                      <a:r>
                        <a:rPr lang="en-US" sz="1600">
                          <a:effectLst/>
                        </a:rPr>
                        <a:t>@EnableTurbine 						// Turbine</a:t>
                      </a:r>
                      <a:r>
                        <a:rPr lang="zh-CN" sz="1600">
                          <a:effectLst/>
                        </a:rPr>
                        <a:t>启用</a:t>
                      </a:r>
                      <a:r>
                        <a:rPr lang="en-US" sz="1600">
                          <a:effectLst/>
                        </a:rPr>
                        <a:t/>
                      </a:r>
                      <a:br>
                        <a:rPr lang="en-US" sz="1600">
                          <a:effectLst/>
                        </a:rPr>
                      </a:br>
                      <a:r>
                        <a:rPr lang="en-US" sz="1600">
                          <a:effectLst/>
                        </a:rPr>
                        <a:t>public class StartTurbineApplication { 			// </a:t>
                      </a:r>
                      <a:r>
                        <a:rPr lang="zh-CN" sz="1600">
                          <a:effectLst/>
                        </a:rPr>
                        <a:t>李兴华高薪就业编程训练营</a:t>
                      </a:r>
                      <a:r>
                        <a:rPr lang="en-US" sz="1600">
                          <a:effectLst/>
                        </a:rPr>
                        <a:t/>
                      </a:r>
                      <a:br>
                        <a:rPr lang="en-US" sz="1600">
                          <a:effectLst/>
                        </a:rPr>
                      </a:br>
                      <a:r>
                        <a:rPr lang="en-US" sz="1600">
                          <a:effectLst/>
                        </a:rPr>
                        <a:t>    public static void main(String[] args) { 		// </a:t>
                      </a:r>
                      <a:r>
                        <a:rPr lang="zh-CN" sz="1600">
                          <a:effectLst/>
                        </a:rPr>
                        <a:t>沐言科技：</a:t>
                      </a:r>
                      <a:r>
                        <a:rPr lang="en-US" sz="1600">
                          <a:effectLst/>
                        </a:rPr>
                        <a:t>www.yootk.com</a:t>
                      </a:r>
                      <a:br>
                        <a:rPr lang="en-US" sz="1600">
                          <a:effectLst/>
                        </a:rPr>
                      </a:br>
                      <a:r>
                        <a:rPr lang="en-US" sz="1600">
                          <a:effectLst/>
                        </a:rPr>
                        <a:t>        SpringApplication.run(StartTurbineApplication.class, args); // </a:t>
                      </a:r>
                      <a:r>
                        <a:rPr lang="zh-CN" sz="1600">
                          <a:effectLst/>
                        </a:rPr>
                        <a:t>服务启动</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778316082"/>
                  </a:ext>
                </a:extLst>
              </a:tr>
            </a:tbl>
          </a:graphicData>
        </a:graphic>
      </p:graphicFrame>
      <p:pic>
        <p:nvPicPr>
          <p:cNvPr id="409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80" y="3487795"/>
            <a:ext cx="11261227" cy="280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332952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HystrixCommand</a:t>
            </a:r>
            <a:r>
              <a:rPr lang="zh-CN" altLang="zh-CN"/>
              <a:t>类继承结构</a:t>
            </a:r>
            <a:endParaRPr lang="zh-CN" altLang="en-US"/>
          </a:p>
        </p:txBody>
      </p:sp>
      <p:sp>
        <p:nvSpPr>
          <p:cNvPr id="3" name="内容占位符 2"/>
          <p:cNvSpPr>
            <a:spLocks noGrp="1"/>
          </p:cNvSpPr>
          <p:nvPr>
            <p:ph idx="1"/>
          </p:nvPr>
        </p:nvSpPr>
        <p:spPr/>
        <p:txBody>
          <a:bodyPr/>
          <a:lstStyle/>
          <a:p>
            <a:r>
              <a:rPr lang="zh-CN" altLang="zh-CN"/>
              <a:t>在</a:t>
            </a:r>
            <a:r>
              <a:rPr lang="en-US" altLang="zh-CN"/>
              <a:t>Hystrix</a:t>
            </a:r>
            <a:r>
              <a:rPr lang="zh-CN" altLang="zh-CN"/>
              <a:t>组件运行过程中，是需要根据当前请求线程的情况来进行熔断以及降级回退处理的，而这些所有的操作全部被封装在了</a:t>
            </a:r>
            <a:r>
              <a:rPr lang="en-US" altLang="zh-CN"/>
              <a:t>HystrixCommand</a:t>
            </a:r>
            <a:r>
              <a:rPr lang="zh-CN" altLang="zh-CN"/>
              <a:t>抽象类之中</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45" y="1823663"/>
            <a:ext cx="11645097" cy="441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912722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Hystrix</a:t>
            </a:r>
            <a:r>
              <a:rPr lang="zh-CN" altLang="zh-CN"/>
              <a:t>执行处理</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055" y="910851"/>
            <a:ext cx="11558877" cy="422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38838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Hystrix</a:t>
            </a:r>
            <a:r>
              <a:rPr lang="zh-CN" altLang="zh-CN"/>
              <a:t>执行流程</a:t>
            </a:r>
            <a:endParaRPr lang="zh-CN" altLang="en-US"/>
          </a:p>
        </p:txBody>
      </p:sp>
      <p:pic>
        <p:nvPicPr>
          <p:cNvPr id="3" name="图片 2"/>
          <p:cNvPicPr>
            <a:picLocks noChangeAspect="1"/>
          </p:cNvPicPr>
          <p:nvPr/>
        </p:nvPicPr>
        <p:blipFill>
          <a:blip r:embed="rId2"/>
          <a:stretch>
            <a:fillRect/>
          </a:stretch>
        </p:blipFill>
        <p:spPr>
          <a:xfrm>
            <a:off x="419099" y="1310812"/>
            <a:ext cx="11328401" cy="2352099"/>
          </a:xfrm>
          <a:prstGeom prst="rect">
            <a:avLst/>
          </a:prstGeom>
        </p:spPr>
      </p:pic>
    </p:spTree>
    <p:extLst>
      <p:ext uri="{BB962C8B-B14F-4D97-AF65-F5344CB8AC3E}">
        <p14:creationId xmlns:p14="http://schemas.microsoft.com/office/powerpoint/2010/main" val="27831170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hosts</a:t>
            </a:r>
            <a:r>
              <a:rPr lang="zh-CN" altLang="en-US" smtClean="0"/>
              <a:t>映射</a:t>
            </a:r>
            <a:endParaRPr lang="zh-CN" altLang="en-US"/>
          </a:p>
        </p:txBody>
      </p:sp>
      <p:graphicFrame>
        <p:nvGraphicFramePr>
          <p:cNvPr id="4" name="表格 3"/>
          <p:cNvGraphicFramePr>
            <a:graphicFrameLocks noGrp="1"/>
          </p:cNvGraphicFramePr>
          <p:nvPr>
            <p:extLst/>
          </p:nvPr>
        </p:nvGraphicFramePr>
        <p:xfrm>
          <a:off x="282097" y="1014413"/>
          <a:ext cx="11636854" cy="2865438"/>
        </p:xfrm>
        <a:graphic>
          <a:graphicData uri="http://schemas.openxmlformats.org/drawingml/2006/table">
            <a:tbl>
              <a:tblPr firstRow="1" firstCol="1" lastRow="1" lastCol="1" bandRow="1" bandCol="1">
                <a:tableStyleId>{5940675A-B579-460E-94D1-54222C63F5DA}</a:tableStyleId>
              </a:tblPr>
              <a:tblGrid>
                <a:gridCol w="5818427">
                  <a:extLst>
                    <a:ext uri="{9D8B030D-6E8A-4147-A177-3AD203B41FA5}">
                      <a16:colId xmlns:a16="http://schemas.microsoft.com/office/drawing/2014/main" val="1883873829"/>
                    </a:ext>
                  </a:extLst>
                </a:gridCol>
                <a:gridCol w="5818427">
                  <a:extLst>
                    <a:ext uri="{9D8B030D-6E8A-4147-A177-3AD203B41FA5}">
                      <a16:colId xmlns:a16="http://schemas.microsoft.com/office/drawing/2014/main" val="1342578655"/>
                    </a:ext>
                  </a:extLst>
                </a:gridCol>
              </a:tblGrid>
              <a:tr h="573087">
                <a:tc>
                  <a:txBody>
                    <a:bodyPr/>
                    <a:lstStyle/>
                    <a:p>
                      <a:pPr algn="just">
                        <a:spcAft>
                          <a:spcPts val="0"/>
                        </a:spcAft>
                      </a:pPr>
                      <a:r>
                        <a:rPr lang="zh-CN" sz="2400" b="1" kern="100">
                          <a:effectLst/>
                        </a:rPr>
                        <a:t>虚拟机映射：</a:t>
                      </a:r>
                      <a:endParaRPr lang="zh-CN" sz="24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400" b="1" kern="100">
                          <a:effectLst/>
                        </a:rPr>
                        <a:t>本地映射：</a:t>
                      </a:r>
                      <a:endParaRPr lang="zh-CN" sz="2400" b="1"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62157244"/>
                  </a:ext>
                </a:extLst>
              </a:tr>
              <a:tr h="2292351">
                <a:tc>
                  <a:txBody>
                    <a:bodyPr/>
                    <a:lstStyle/>
                    <a:p>
                      <a:pPr algn="just">
                        <a:spcAft>
                          <a:spcPts val="0"/>
                        </a:spcAft>
                      </a:pPr>
                      <a:r>
                        <a:rPr lang="en-US" sz="2400" kern="100">
                          <a:effectLst/>
                        </a:rPr>
                        <a:t>192.168.190.151	nacos-cluster-a</a:t>
                      </a:r>
                      <a:endParaRPr lang="zh-CN" sz="2400" kern="100">
                        <a:effectLst/>
                      </a:endParaRPr>
                    </a:p>
                    <a:p>
                      <a:pPr algn="just">
                        <a:spcAft>
                          <a:spcPts val="0"/>
                        </a:spcAft>
                      </a:pPr>
                      <a:r>
                        <a:rPr lang="en-US" sz="2400" kern="100">
                          <a:effectLst/>
                        </a:rPr>
                        <a:t>192.168.190.152	nacos-cluster-b</a:t>
                      </a:r>
                      <a:endParaRPr lang="zh-CN" sz="2400" kern="100">
                        <a:effectLst/>
                      </a:endParaRPr>
                    </a:p>
                    <a:p>
                      <a:pPr algn="just">
                        <a:spcAft>
                          <a:spcPts val="0"/>
                        </a:spcAft>
                      </a:pPr>
                      <a:r>
                        <a:rPr lang="en-US" sz="2400" kern="100">
                          <a:effectLst/>
                        </a:rPr>
                        <a:t>192.168.190.153	nacos-cluster-c</a:t>
                      </a:r>
                      <a:endParaRPr lang="zh-CN" sz="2400" kern="100">
                        <a:effectLst/>
                      </a:endParaRPr>
                    </a:p>
                    <a:p>
                      <a:pPr algn="just">
                        <a:spcAft>
                          <a:spcPts val="0"/>
                        </a:spcAft>
                      </a:pPr>
                      <a:r>
                        <a:rPr lang="en-US" sz="2400" kern="100">
                          <a:effectLst/>
                        </a:rPr>
                        <a:t>192.168.190.155	nacos-proxy</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400" kern="100">
                          <a:effectLst/>
                        </a:rPr>
                        <a:t>127.0.0.1	provider-dept-8001</a:t>
                      </a:r>
                      <a:endParaRPr lang="zh-CN" sz="2400" kern="100">
                        <a:effectLst/>
                      </a:endParaRPr>
                    </a:p>
                    <a:p>
                      <a:pPr algn="just">
                        <a:spcAft>
                          <a:spcPts val="0"/>
                        </a:spcAft>
                      </a:pPr>
                      <a:r>
                        <a:rPr lang="en-US" sz="2400" kern="100">
                          <a:effectLst/>
                        </a:rPr>
                        <a:t>127.0.0.1	provider-dept-8002</a:t>
                      </a:r>
                      <a:endParaRPr lang="zh-CN" sz="2400" kern="100">
                        <a:effectLst/>
                      </a:endParaRPr>
                    </a:p>
                    <a:p>
                      <a:pPr algn="just">
                        <a:spcAft>
                          <a:spcPts val="0"/>
                        </a:spcAft>
                      </a:pPr>
                      <a:r>
                        <a:rPr lang="en-US" sz="2400" kern="100">
                          <a:effectLst/>
                        </a:rPr>
                        <a:t>127.0.0.1	provider-dept-8003</a:t>
                      </a:r>
                      <a:endParaRPr lang="zh-CN" sz="2400" kern="100">
                        <a:effectLst/>
                      </a:endParaRPr>
                    </a:p>
                    <a:p>
                      <a:pPr algn="just">
                        <a:spcAft>
                          <a:spcPts val="0"/>
                        </a:spcAft>
                      </a:pPr>
                      <a:r>
                        <a:rPr lang="en-US" sz="2400" kern="100">
                          <a:effectLst/>
                        </a:rPr>
                        <a:t>127.0.0.1	consumer-springboot-80</a:t>
                      </a:r>
                      <a:endParaRPr lang="zh-CN" sz="2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3693393"/>
                  </a:ext>
                </a:extLst>
              </a:tr>
            </a:tbl>
          </a:graphicData>
        </a:graphic>
      </p:graphicFrame>
    </p:spTree>
    <p:extLst>
      <p:ext uri="{BB962C8B-B14F-4D97-AF65-F5344CB8AC3E}">
        <p14:creationId xmlns:p14="http://schemas.microsoft.com/office/powerpoint/2010/main" val="359892013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HystrixAutoConfiguration</a:t>
            </a:r>
            <a:r>
              <a:rPr lang="zh-CN" altLang="zh-CN"/>
              <a:t>关联结构</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62" y="849087"/>
            <a:ext cx="11808063" cy="4776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1959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Hystrix</a:t>
            </a:r>
            <a:r>
              <a:rPr lang="zh-CN" altLang="en-US" smtClean="0"/>
              <a:t>断路器</a:t>
            </a:r>
            <a:endParaRPr lang="zh-CN" altLang="en-US"/>
          </a:p>
        </p:txBody>
      </p:sp>
      <p:sp>
        <p:nvSpPr>
          <p:cNvPr id="3" name="内容占位符 2"/>
          <p:cNvSpPr>
            <a:spLocks noGrp="1"/>
          </p:cNvSpPr>
          <p:nvPr>
            <p:ph idx="1"/>
          </p:nvPr>
        </p:nvSpPr>
        <p:spPr/>
        <p:txBody>
          <a:bodyPr/>
          <a:lstStyle/>
          <a:p>
            <a:r>
              <a:rPr lang="en-US" altLang="zh-CN"/>
              <a:t>Hystrix</a:t>
            </a:r>
            <a:r>
              <a:rPr lang="zh-CN" altLang="zh-CN"/>
              <a:t>中断路器是最重要的组成单元，而断路器的整合可以通过</a:t>
            </a:r>
            <a:r>
              <a:rPr lang="en-US" altLang="zh-CN"/>
              <a:t>HystrixCircuitBreakerAutoConfiguration</a:t>
            </a:r>
            <a:r>
              <a:rPr lang="zh-CN" altLang="zh-CN"/>
              <a:t>配置类来实现，在此类中会通过</a:t>
            </a:r>
            <a:r>
              <a:rPr lang="en-US" altLang="zh-CN"/>
              <a:t>CircuitBreakerFactory</a:t>
            </a:r>
            <a:r>
              <a:rPr lang="zh-CN" altLang="zh-CN"/>
              <a:t>工厂类创建一个具体的</a:t>
            </a:r>
            <a:r>
              <a:rPr lang="en-US" altLang="zh-CN"/>
              <a:t>Hystrix</a:t>
            </a:r>
            <a:r>
              <a:rPr lang="zh-CN" altLang="zh-CN"/>
              <a:t>断路器实例，在创建断路器的时候会自动设置当前系统所需要的相关</a:t>
            </a:r>
            <a:r>
              <a:rPr lang="en-US" altLang="zh-CN"/>
              <a:t>Hystrix</a:t>
            </a:r>
            <a:r>
              <a:rPr lang="zh-CN" altLang="zh-CN"/>
              <a:t>属性内容，例如：</a:t>
            </a:r>
            <a:r>
              <a:rPr lang="en-US" altLang="zh-CN"/>
              <a:t>HystrixCommand</a:t>
            </a:r>
            <a:r>
              <a:rPr lang="zh-CN" altLang="zh-CN"/>
              <a:t>属性（状态启用、调用超时、度量采集周期等）、</a:t>
            </a:r>
            <a:r>
              <a:rPr lang="en-US" altLang="zh-CN"/>
              <a:t>Hystrix</a:t>
            </a:r>
            <a:r>
              <a:rPr lang="zh-CN" altLang="zh-CN"/>
              <a:t>线程池配置属性（内核线程大小、工作线程大小、延迟队列大小等）</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14" y="2982306"/>
            <a:ext cx="10841759" cy="366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640708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HystrixCircuitBreakerConfiguration</a:t>
            </a:r>
            <a:endParaRPr lang="zh-CN" altLang="en-US"/>
          </a:p>
        </p:txBody>
      </p:sp>
      <p:sp>
        <p:nvSpPr>
          <p:cNvPr id="3" name="内容占位符 2"/>
          <p:cNvSpPr>
            <a:spLocks noGrp="1"/>
          </p:cNvSpPr>
          <p:nvPr>
            <p:ph idx="1"/>
          </p:nvPr>
        </p:nvSpPr>
        <p:spPr/>
        <p:txBody>
          <a:bodyPr/>
          <a:lstStyle/>
          <a:p>
            <a:r>
              <a:rPr lang="en-US" altLang="zh-CN"/>
              <a:t>Hystrix</a:t>
            </a:r>
            <a:r>
              <a:rPr lang="zh-CN" altLang="zh-CN"/>
              <a:t>调用处理，那么最终肯定是需要依靠</a:t>
            </a:r>
            <a:r>
              <a:rPr lang="en-US" altLang="zh-CN"/>
              <a:t>HystrixCommand</a:t>
            </a:r>
            <a:r>
              <a:rPr lang="zh-CN" altLang="zh-CN"/>
              <a:t>对象实例完成，而在</a:t>
            </a:r>
            <a:r>
              <a:rPr lang="en-US" altLang="zh-CN"/>
              <a:t>SpringCloud</a:t>
            </a:r>
            <a:r>
              <a:rPr lang="zh-CN" altLang="zh-CN"/>
              <a:t>进行整合时，是基于</a:t>
            </a:r>
            <a:r>
              <a:rPr lang="en-US" altLang="zh-CN"/>
              <a:t>AOP</a:t>
            </a:r>
            <a:r>
              <a:rPr lang="zh-CN" altLang="zh-CN"/>
              <a:t>环绕通知的形式实现了</a:t>
            </a:r>
            <a:r>
              <a:rPr lang="en-US" altLang="zh-CN"/>
              <a:t>HystrixCommand</a:t>
            </a:r>
            <a:r>
              <a:rPr lang="zh-CN" altLang="zh-CN"/>
              <a:t>方法调用，而</a:t>
            </a:r>
            <a:r>
              <a:rPr lang="en-US" altLang="zh-CN"/>
              <a:t>HystrixCommandAspect</a:t>
            </a:r>
            <a:r>
              <a:rPr lang="zh-CN" altLang="zh-CN"/>
              <a:t>实例的注册就是通过</a:t>
            </a:r>
            <a:r>
              <a:rPr lang="en-US" altLang="zh-CN"/>
              <a:t>HystrixCircuitBreakerConfiguration</a:t>
            </a:r>
            <a:r>
              <a:rPr lang="zh-CN" altLang="zh-CN"/>
              <a:t>配置类实现的定义</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670" y="2398766"/>
            <a:ext cx="11596955" cy="267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863515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断路器实现</a:t>
            </a:r>
            <a:endParaRPr lang="zh-CN" altLang="en-US"/>
          </a:p>
        </p:txBody>
      </p:sp>
      <p:sp>
        <p:nvSpPr>
          <p:cNvPr id="3" name="内容占位符 2"/>
          <p:cNvSpPr>
            <a:spLocks noGrp="1"/>
          </p:cNvSpPr>
          <p:nvPr>
            <p:ph idx="1"/>
          </p:nvPr>
        </p:nvSpPr>
        <p:spPr/>
        <p:txBody>
          <a:bodyPr/>
          <a:lstStyle/>
          <a:p>
            <a:r>
              <a:rPr lang="zh-CN" altLang="zh-CN"/>
              <a:t>在实例化</a:t>
            </a:r>
            <a:r>
              <a:rPr lang="en-US" altLang="zh-CN"/>
              <a:t>HystrixCommand</a:t>
            </a:r>
            <a:r>
              <a:rPr lang="zh-CN" altLang="zh-CN"/>
              <a:t>对象实例时一般都需要传递</a:t>
            </a:r>
            <a:r>
              <a:rPr lang="en-US" altLang="zh-CN"/>
              <a:t>com.netflix.hystrix.HystrixCircuitBreaker</a:t>
            </a:r>
            <a:r>
              <a:rPr lang="zh-CN" altLang="zh-CN"/>
              <a:t>接口实例，而后在该接口中规定了所有的断路器的相关实现</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41" y="2099572"/>
            <a:ext cx="11132705" cy="418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996216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AbstractCommand</a:t>
            </a:r>
            <a:endParaRPr lang="zh-CN" altLang="en-US"/>
          </a:p>
        </p:txBody>
      </p:sp>
      <p:sp>
        <p:nvSpPr>
          <p:cNvPr id="3" name="内容占位符 2"/>
          <p:cNvSpPr>
            <a:spLocks noGrp="1"/>
          </p:cNvSpPr>
          <p:nvPr>
            <p:ph idx="1"/>
          </p:nvPr>
        </p:nvSpPr>
        <p:spPr/>
        <p:txBody>
          <a:bodyPr/>
          <a:lstStyle/>
          <a:p>
            <a:r>
              <a:rPr lang="en-US" altLang="zh-CN"/>
              <a:t>AbstractCommand</a:t>
            </a:r>
            <a:r>
              <a:rPr lang="zh-CN" altLang="zh-CN"/>
              <a:t>是</a:t>
            </a:r>
            <a:r>
              <a:rPr lang="en-US" altLang="zh-CN"/>
              <a:t>HystrixCommand</a:t>
            </a:r>
            <a:r>
              <a:rPr lang="zh-CN" altLang="zh-CN"/>
              <a:t>的父类，也是服务调用的核心处理工具类，在</a:t>
            </a:r>
            <a:r>
              <a:rPr lang="en-US" altLang="zh-CN"/>
              <a:t>Hystrix</a:t>
            </a:r>
            <a:r>
              <a:rPr lang="zh-CN" altLang="zh-CN"/>
              <a:t>提供的资源隔离策略中提供有线程池隔离与信号量隔离，而这两种策略的执行最终都是由“</a:t>
            </a:r>
            <a:r>
              <a:rPr lang="en-US" altLang="zh-CN"/>
              <a:t>AbstractCommand</a:t>
            </a:r>
            <a:r>
              <a:rPr lang="zh-CN" altLang="zh-CN"/>
              <a:t>”类实现的</a:t>
            </a:r>
            <a:r>
              <a:rPr lang="zh-CN" altLang="zh-CN" smtClean="0"/>
              <a:t>。</a:t>
            </a:r>
            <a:endParaRPr lang="en-US" altLang="zh-CN" smtClean="0"/>
          </a:p>
          <a:p>
            <a:pPr lvl="1"/>
            <a:r>
              <a:rPr lang="en-US" altLang="zh-CN" b="1"/>
              <a:t>protected final </a:t>
            </a:r>
            <a:r>
              <a:rPr lang="en-US" altLang="zh-CN"/>
              <a:t>HystrixCircuitBreaker circuitBreaker; 	// </a:t>
            </a:r>
            <a:r>
              <a:rPr lang="zh-CN" altLang="zh-CN"/>
              <a:t>断路</a:t>
            </a:r>
            <a:r>
              <a:rPr lang="zh-CN" altLang="zh-CN" smtClean="0"/>
              <a:t>器</a:t>
            </a:r>
            <a:endParaRPr lang="en-US" altLang="zh-CN" smtClean="0"/>
          </a:p>
          <a:p>
            <a:pPr lvl="1"/>
            <a:r>
              <a:rPr lang="en-US" altLang="zh-CN" b="1"/>
              <a:t>protected final </a:t>
            </a:r>
            <a:r>
              <a:rPr lang="en-US" altLang="zh-CN"/>
              <a:t>HystrixThreadPool threadPool; 		// </a:t>
            </a:r>
            <a:r>
              <a:rPr lang="zh-CN" altLang="zh-CN"/>
              <a:t>线程</a:t>
            </a:r>
            <a:r>
              <a:rPr lang="zh-CN" altLang="zh-CN" smtClean="0"/>
              <a:t>池</a:t>
            </a:r>
            <a:endParaRPr lang="en-US" altLang="zh-CN" smtClean="0"/>
          </a:p>
          <a:p>
            <a:pPr lvl="1"/>
            <a:r>
              <a:rPr lang="en-US" altLang="zh-CN" b="1"/>
              <a:t>protected final </a:t>
            </a:r>
            <a:r>
              <a:rPr lang="en-US" altLang="zh-CN"/>
              <a:t>HystrixCommandExecutionHook executionHook; // </a:t>
            </a:r>
            <a:r>
              <a:rPr lang="zh-CN" altLang="zh-CN"/>
              <a:t>钩子调用</a:t>
            </a:r>
            <a:endParaRPr lang="zh-CN" altLang="en-US"/>
          </a:p>
        </p:txBody>
      </p:sp>
    </p:spTree>
    <p:extLst>
      <p:ext uri="{BB962C8B-B14F-4D97-AF65-F5344CB8AC3E}">
        <p14:creationId xmlns:p14="http://schemas.microsoft.com/office/powerpoint/2010/main" val="91527759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手机扫码 </a:t>
            </a:r>
            <a:r>
              <a:rPr lang="en-US" altLang="zh-CN" smtClean="0"/>
              <a:t>—— </a:t>
            </a:r>
            <a:r>
              <a:rPr lang="zh-CN" altLang="en-US" smtClean="0"/>
              <a:t>随时关注我们</a:t>
            </a:r>
            <a:endParaRPr lang="zh-CN" altLang="en-US"/>
          </a:p>
        </p:txBody>
      </p:sp>
      <p:pic>
        <p:nvPicPr>
          <p:cNvPr id="3" name="图片 2"/>
          <p:cNvPicPr>
            <a:picLocks noChangeAspect="1"/>
          </p:cNvPicPr>
          <p:nvPr/>
        </p:nvPicPr>
        <p:blipFill>
          <a:blip r:embed="rId2"/>
          <a:stretch>
            <a:fillRect/>
          </a:stretch>
        </p:blipFill>
        <p:spPr>
          <a:xfrm>
            <a:off x="223246" y="1957423"/>
            <a:ext cx="11708496" cy="4292094"/>
          </a:xfrm>
          <a:prstGeom prst="rect">
            <a:avLst/>
          </a:prstGeom>
        </p:spPr>
      </p:pic>
      <p:sp>
        <p:nvSpPr>
          <p:cNvPr id="4" name="文本框 3"/>
          <p:cNvSpPr txBox="1"/>
          <p:nvPr/>
        </p:nvSpPr>
        <p:spPr>
          <a:xfrm>
            <a:off x="223246" y="849087"/>
            <a:ext cx="11273429" cy="1015663"/>
          </a:xfrm>
          <a:prstGeom prst="rect">
            <a:avLst/>
          </a:prstGeom>
          <a:noFill/>
        </p:spPr>
        <p:txBody>
          <a:bodyPr wrap="square" rtlCol="0">
            <a:spAutoFit/>
          </a:bodyPr>
          <a:lstStyle/>
          <a:p>
            <a:r>
              <a:rPr lang="zh-CN" altLang="en-US" sz="3000" b="1" smtClean="0">
                <a:latin typeface="微软雅黑" panose="020B0503020204020204" pitchFamily="34" charset="-122"/>
                <a:ea typeface="微软雅黑" panose="020B0503020204020204" pitchFamily="34" charset="-122"/>
              </a:rPr>
              <a:t>我们将持续进行各类编程技术的课程直播，如果你想第一时间收到我们的课程直播信息，可以拿出手机，通过不同平台</a:t>
            </a:r>
            <a:r>
              <a:rPr lang="en-US" altLang="zh-CN" sz="3000" b="1" smtClean="0">
                <a:latin typeface="微软雅黑" panose="020B0503020204020204" pitchFamily="34" charset="-122"/>
                <a:ea typeface="微软雅黑" panose="020B0503020204020204" pitchFamily="34" charset="-122"/>
              </a:rPr>
              <a:t>APP</a:t>
            </a:r>
            <a:r>
              <a:rPr lang="zh-CN" altLang="en-US" sz="3000" b="1" smtClean="0">
                <a:latin typeface="微软雅黑" panose="020B0503020204020204" pitchFamily="34" charset="-122"/>
                <a:ea typeface="微软雅黑" panose="020B0503020204020204" pitchFamily="34" charset="-122"/>
              </a:rPr>
              <a:t>扫码关注。</a:t>
            </a:r>
            <a:endParaRPr lang="zh-CN" altLang="en-US" sz="30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31617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291801" y="107779"/>
            <a:ext cx="11608397" cy="6642441"/>
          </a:xfrm>
          <a:prstGeom prst="rect">
            <a:avLst/>
          </a:prstGeom>
        </p:spPr>
      </p:pic>
    </p:spTree>
    <p:extLst>
      <p:ext uri="{BB962C8B-B14F-4D97-AF65-F5344CB8AC3E}">
        <p14:creationId xmlns:p14="http://schemas.microsoft.com/office/powerpoint/2010/main" val="731228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360944" y="104058"/>
            <a:ext cx="11256748" cy="6554437"/>
          </a:xfrm>
          <a:prstGeom prst="rect">
            <a:avLst/>
          </a:prstGeom>
        </p:spPr>
      </p:pic>
    </p:spTree>
    <p:extLst>
      <p:ext uri="{BB962C8B-B14F-4D97-AF65-F5344CB8AC3E}">
        <p14:creationId xmlns:p14="http://schemas.microsoft.com/office/powerpoint/2010/main" val="6907521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技术学习小程序</a:t>
            </a:r>
            <a:endParaRPr lang="zh-CN" altLang="en-US"/>
          </a:p>
        </p:txBody>
      </p:sp>
      <p:sp>
        <p:nvSpPr>
          <p:cNvPr id="3" name="内容占位符 2"/>
          <p:cNvSpPr>
            <a:spLocks noGrp="1"/>
          </p:cNvSpPr>
          <p:nvPr>
            <p:ph idx="1"/>
          </p:nvPr>
        </p:nvSpPr>
        <p:spPr/>
        <p:txBody>
          <a:bodyPr/>
          <a:lstStyle/>
          <a:p>
            <a:r>
              <a:rPr lang="zh-CN" altLang="en-US" smtClean="0"/>
              <a:t>打开微信添加“沐言优拓”小程序，里面有免费的各类编程资源，通过手机直接学习。</a:t>
            </a: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04530"/>
            <a:ext cx="4819650" cy="48196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409" y="1404530"/>
            <a:ext cx="2472160" cy="53530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355" y="1404530"/>
            <a:ext cx="2909355" cy="5308568"/>
          </a:xfrm>
          <a:prstGeom prst="rect">
            <a:avLst/>
          </a:prstGeom>
        </p:spPr>
      </p:pic>
      <p:sp>
        <p:nvSpPr>
          <p:cNvPr id="7" name="文本框 6"/>
          <p:cNvSpPr txBox="1"/>
          <p:nvPr/>
        </p:nvSpPr>
        <p:spPr>
          <a:xfrm>
            <a:off x="11257270" y="1629139"/>
            <a:ext cx="415498" cy="923330"/>
          </a:xfrm>
          <a:prstGeom prst="rect">
            <a:avLst/>
          </a:prstGeom>
          <a:noFill/>
        </p:spPr>
        <p:txBody>
          <a:bodyPr wrap="none" rtlCol="0">
            <a:spAutoFit/>
          </a:bodyPr>
          <a:lstStyle/>
          <a:p>
            <a:r>
              <a:rPr lang="zh-CN" altLang="en-US" b="1" smtClean="0">
                <a:latin typeface="微软雅黑" panose="020B0503020204020204" pitchFamily="34" charset="-122"/>
                <a:ea typeface="微软雅黑" panose="020B0503020204020204" pitchFamily="34" charset="-122"/>
              </a:rPr>
              <a:t>李</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兴</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华</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3477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节点列表</a:t>
            </a:r>
            <a:endParaRPr lang="zh-CN" altLang="en-US"/>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367" y="937987"/>
            <a:ext cx="11674254" cy="462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45921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控制台代理</a:t>
            </a:r>
            <a:endParaRPr lang="zh-CN" altLang="en-US"/>
          </a:p>
        </p:txBody>
      </p:sp>
      <p:sp>
        <p:nvSpPr>
          <p:cNvPr id="3" name="内容占位符 2"/>
          <p:cNvSpPr>
            <a:spLocks noGrp="1"/>
          </p:cNvSpPr>
          <p:nvPr>
            <p:ph idx="1"/>
          </p:nvPr>
        </p:nvSpPr>
        <p:spPr/>
        <p:txBody>
          <a:bodyPr/>
          <a:lstStyle/>
          <a:p>
            <a:r>
              <a:rPr lang="en-US" altLang="zh-CN"/>
              <a:t>Nacos</a:t>
            </a:r>
            <a:r>
              <a:rPr lang="zh-CN" altLang="zh-CN"/>
              <a:t>集群一旦启用之后，开发者可以随意的进行该集群任意一节点的访问，以登录</a:t>
            </a:r>
            <a:r>
              <a:rPr lang="en-US" altLang="zh-CN"/>
              <a:t>Nacos</a:t>
            </a:r>
            <a:r>
              <a:rPr lang="zh-CN" altLang="zh-CN"/>
              <a:t>控制台，而所做的全部配置都会统一的保存到</a:t>
            </a:r>
            <a:r>
              <a:rPr lang="en-US" altLang="zh-CN"/>
              <a:t>MySQL</a:t>
            </a:r>
            <a:r>
              <a:rPr lang="zh-CN" altLang="zh-CN"/>
              <a:t>数据库之中。为了便于</a:t>
            </a:r>
            <a:r>
              <a:rPr lang="en-US" altLang="zh-CN"/>
              <a:t>Nacos</a:t>
            </a:r>
            <a:r>
              <a:rPr lang="zh-CN" altLang="zh-CN"/>
              <a:t>集群节点中的控制台统一管理，就需要提供一个统一的代理地址</a:t>
            </a:r>
            <a:r>
              <a:rPr lang="zh-CN" altLang="zh-CN" smtClean="0"/>
              <a:t>，这</a:t>
            </a:r>
            <a:r>
              <a:rPr lang="zh-CN" altLang="zh-CN"/>
              <a:t>样不仅可以有效的保护所有的</a:t>
            </a:r>
            <a:r>
              <a:rPr lang="en-US" altLang="zh-CN"/>
              <a:t>Nacos</a:t>
            </a:r>
            <a:r>
              <a:rPr lang="zh-CN" altLang="zh-CN"/>
              <a:t>节点，也便于运维人员管理。</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66" y="2421170"/>
            <a:ext cx="11231425" cy="179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8269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代理实现</a:t>
            </a:r>
            <a:endParaRPr lang="zh-CN" altLang="en-US"/>
          </a:p>
        </p:txBody>
      </p:sp>
      <p:sp>
        <p:nvSpPr>
          <p:cNvPr id="3" name="内容占位符 2"/>
          <p:cNvSpPr>
            <a:spLocks noGrp="1"/>
          </p:cNvSpPr>
          <p:nvPr>
            <p:ph idx="1"/>
          </p:nvPr>
        </p:nvSpPr>
        <p:spPr/>
        <p:txBody>
          <a:bodyPr>
            <a:normAutofit lnSpcReduction="10000"/>
          </a:bodyPr>
          <a:lstStyle/>
          <a:p>
            <a:r>
              <a:rPr lang="zh-CN" altLang="zh-CN"/>
              <a:t>下载</a:t>
            </a:r>
            <a:r>
              <a:rPr lang="en-US" altLang="zh-CN"/>
              <a:t>Nginx</a:t>
            </a:r>
            <a:r>
              <a:rPr lang="zh-CN" altLang="zh-CN"/>
              <a:t>程序包并将其保存在“</a:t>
            </a:r>
            <a:r>
              <a:rPr lang="en-US" altLang="zh-CN"/>
              <a:t>/var/ftp</a:t>
            </a:r>
            <a:r>
              <a:rPr lang="zh-CN" altLang="zh-CN"/>
              <a:t>”目录之中</a:t>
            </a:r>
            <a:r>
              <a:rPr lang="zh-CN" altLang="zh-CN" smtClean="0"/>
              <a:t>：</a:t>
            </a:r>
            <a:endParaRPr lang="en-US" altLang="zh-CN" smtClean="0"/>
          </a:p>
          <a:p>
            <a:pPr lvl="1"/>
            <a:r>
              <a:rPr lang="en-US" altLang="zh-CN"/>
              <a:t>wget http://nginx.org/download/nginx-1.19.10.tar.gz</a:t>
            </a:r>
            <a:endParaRPr lang="en-US" altLang="zh-CN" smtClean="0"/>
          </a:p>
          <a:p>
            <a:r>
              <a:rPr lang="zh-CN" altLang="zh-CN"/>
              <a:t>将得到的</a:t>
            </a:r>
            <a:r>
              <a:rPr lang="en-US" altLang="zh-CN"/>
              <a:t>Nginx</a:t>
            </a:r>
            <a:r>
              <a:rPr lang="zh-CN" altLang="zh-CN"/>
              <a:t>源代码程序包解压缩到“</a:t>
            </a:r>
            <a:r>
              <a:rPr lang="en-US" altLang="zh-CN"/>
              <a:t>/usr/local/src</a:t>
            </a:r>
            <a:r>
              <a:rPr lang="zh-CN" altLang="zh-CN"/>
              <a:t>”目录之中</a:t>
            </a:r>
            <a:r>
              <a:rPr lang="zh-CN" altLang="zh-CN" smtClean="0"/>
              <a:t>：</a:t>
            </a:r>
            <a:endParaRPr lang="en-US" altLang="zh-CN" smtClean="0"/>
          </a:p>
          <a:p>
            <a:pPr lvl="1"/>
            <a:r>
              <a:rPr lang="en-US" altLang="zh-CN"/>
              <a:t>tar xzvf /var/ftp/nginx-1.19.10.tar.gz -C /usr/local/src</a:t>
            </a:r>
            <a:r>
              <a:rPr lang="en-US" altLang="zh-CN" smtClean="0"/>
              <a:t>/</a:t>
            </a:r>
          </a:p>
          <a:p>
            <a:r>
              <a:rPr lang="zh-CN" altLang="zh-CN"/>
              <a:t>创建</a:t>
            </a:r>
            <a:r>
              <a:rPr lang="en-US" altLang="zh-CN"/>
              <a:t>nginx</a:t>
            </a:r>
            <a:r>
              <a:rPr lang="zh-CN" altLang="zh-CN"/>
              <a:t>编译后的保存目录以及相关子目</a:t>
            </a:r>
            <a:r>
              <a:rPr lang="zh-CN" altLang="zh-CN" smtClean="0"/>
              <a:t>录</a:t>
            </a:r>
            <a:endParaRPr lang="en-US" altLang="zh-CN" smtClean="0"/>
          </a:p>
          <a:p>
            <a:pPr lvl="1"/>
            <a:r>
              <a:rPr lang="en-US" altLang="zh-CN" smtClean="0"/>
              <a:t>mkdir -p /usr/local/nginx/{logs,conf,sbin}</a:t>
            </a:r>
          </a:p>
          <a:p>
            <a:r>
              <a:rPr lang="zh-CN" altLang="zh-CN" smtClean="0"/>
              <a:t>进</a:t>
            </a:r>
            <a:r>
              <a:rPr lang="zh-CN" altLang="zh-CN"/>
              <a:t>入到</a:t>
            </a:r>
            <a:r>
              <a:rPr lang="en-US" altLang="zh-CN"/>
              <a:t>Nginx</a:t>
            </a:r>
            <a:r>
              <a:rPr lang="zh-CN" altLang="zh-CN"/>
              <a:t>源代码目录</a:t>
            </a:r>
            <a:r>
              <a:rPr lang="zh-CN" altLang="zh-CN" smtClean="0"/>
              <a:t>：</a:t>
            </a:r>
            <a:r>
              <a:rPr lang="en-US" altLang="zh-CN" smtClean="0"/>
              <a:t>cd </a:t>
            </a:r>
            <a:r>
              <a:rPr lang="en-US" altLang="zh-CN"/>
              <a:t>/usr/local/src/nginx-1.19.10</a:t>
            </a:r>
            <a:r>
              <a:rPr lang="en-US" altLang="zh-CN" smtClean="0"/>
              <a:t>/</a:t>
            </a:r>
          </a:p>
          <a:p>
            <a:r>
              <a:rPr lang="zh-CN" altLang="zh-CN"/>
              <a:t>为系统安装</a:t>
            </a:r>
            <a:r>
              <a:rPr lang="en-US" altLang="zh-CN"/>
              <a:t>Nginx</a:t>
            </a:r>
            <a:r>
              <a:rPr lang="zh-CN" altLang="zh-CN"/>
              <a:t>编译所需的依赖库</a:t>
            </a:r>
            <a:r>
              <a:rPr lang="zh-CN" altLang="zh-CN" smtClean="0"/>
              <a:t>：</a:t>
            </a:r>
            <a:r>
              <a:rPr lang="en-US" altLang="zh-CN" smtClean="0"/>
              <a:t>yum </a:t>
            </a:r>
            <a:r>
              <a:rPr lang="en-US" altLang="zh-CN"/>
              <a:t>-y install pcre-devel openssl </a:t>
            </a:r>
            <a:r>
              <a:rPr lang="en-US" altLang="zh-CN" smtClean="0"/>
              <a:t>openssl-devel</a:t>
            </a:r>
          </a:p>
          <a:p>
            <a:r>
              <a:rPr lang="zh-CN" altLang="zh-CN"/>
              <a:t>对当前的</a:t>
            </a:r>
            <a:r>
              <a:rPr lang="en-US" altLang="zh-CN"/>
              <a:t>Nginx</a:t>
            </a:r>
            <a:r>
              <a:rPr lang="zh-CN" altLang="zh-CN"/>
              <a:t>源代码进行编译配置</a:t>
            </a:r>
            <a:r>
              <a:rPr lang="zh-CN" altLang="zh-CN" smtClean="0"/>
              <a:t>：</a:t>
            </a:r>
            <a:endParaRPr lang="en-US" altLang="zh-CN" smtClean="0"/>
          </a:p>
          <a:p>
            <a:pPr lvl="1"/>
            <a:r>
              <a:rPr lang="en-US" altLang="zh-CN"/>
              <a:t>./configure --prefix=/usr/local/nginx/ --sbin-path=/usr/local/nginx/sbin/ --with-http_ssl_module \</a:t>
            </a:r>
            <a:endParaRPr lang="zh-CN" altLang="zh-CN" sz="2800"/>
          </a:p>
          <a:p>
            <a:pPr marL="457200" lvl="1" indent="0">
              <a:buNone/>
            </a:pPr>
            <a:r>
              <a:rPr lang="en-US" altLang="zh-CN"/>
              <a:t>--conf-path=/usr/local/nginx/conf/nginx.conf --pid-path=/usr/local/nginx/logs/nginx.pid \</a:t>
            </a:r>
            <a:endParaRPr lang="zh-CN" altLang="zh-CN" sz="2800"/>
          </a:p>
          <a:p>
            <a:pPr marL="457200" lvl="1" indent="0">
              <a:buNone/>
            </a:pPr>
            <a:r>
              <a:rPr lang="en-US" altLang="zh-CN"/>
              <a:t>--error-log-path=/usr/local/nginx/logs/error.log --http-log-path=/usr/local/nginx/logs/access.log --</a:t>
            </a:r>
            <a:r>
              <a:rPr lang="en-US" altLang="zh-CN" smtClean="0"/>
              <a:t>with-http_v2_module</a:t>
            </a:r>
          </a:p>
          <a:p>
            <a:r>
              <a:rPr lang="zh-CN" altLang="zh-CN"/>
              <a:t>启动</a:t>
            </a:r>
            <a:r>
              <a:rPr lang="en-US" altLang="zh-CN"/>
              <a:t>Nginx</a:t>
            </a:r>
            <a:r>
              <a:rPr lang="zh-CN" altLang="zh-CN"/>
              <a:t>编译与安装操</a:t>
            </a:r>
            <a:r>
              <a:rPr lang="zh-CN" altLang="zh-CN" smtClean="0"/>
              <a:t>作</a:t>
            </a:r>
            <a:r>
              <a:rPr lang="zh-CN" altLang="en-US" smtClean="0"/>
              <a:t>：</a:t>
            </a:r>
            <a:r>
              <a:rPr lang="en-US" altLang="zh-CN"/>
              <a:t>make &amp;&amp; make </a:t>
            </a:r>
            <a:r>
              <a:rPr lang="en-US" altLang="zh-CN" smtClean="0"/>
              <a:t>install</a:t>
            </a:r>
          </a:p>
        </p:txBody>
      </p:sp>
    </p:spTree>
    <p:extLst>
      <p:ext uri="{BB962C8B-B14F-4D97-AF65-F5344CB8AC3E}">
        <p14:creationId xmlns:p14="http://schemas.microsoft.com/office/powerpoint/2010/main" val="2376310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Nginx</a:t>
            </a:r>
            <a:r>
              <a:rPr lang="zh-CN" altLang="zh-CN"/>
              <a:t>配置文件</a:t>
            </a:r>
            <a:endParaRPr lang="zh-CN" altLang="en-US"/>
          </a:p>
        </p:txBody>
      </p:sp>
      <p:sp>
        <p:nvSpPr>
          <p:cNvPr id="3" name="内容占位符 2"/>
          <p:cNvSpPr>
            <a:spLocks noGrp="1"/>
          </p:cNvSpPr>
          <p:nvPr>
            <p:ph idx="1"/>
          </p:nvPr>
        </p:nvSpPr>
        <p:spPr/>
        <p:txBody>
          <a:bodyPr/>
          <a:lstStyle/>
          <a:p>
            <a:r>
              <a:rPr lang="zh-CN" altLang="zh-CN"/>
              <a:t>修改</a:t>
            </a:r>
            <a:r>
              <a:rPr lang="en-US" altLang="zh-CN"/>
              <a:t>Nginx</a:t>
            </a:r>
            <a:r>
              <a:rPr lang="zh-CN" altLang="zh-CN"/>
              <a:t>配置文件，追加</a:t>
            </a:r>
            <a:r>
              <a:rPr lang="en-US" altLang="zh-CN"/>
              <a:t>Nacos</a:t>
            </a:r>
            <a:r>
              <a:rPr lang="zh-CN" altLang="zh-CN"/>
              <a:t>集群主机，可以根据需要配置不同的访问权重</a:t>
            </a:r>
          </a:p>
          <a:p>
            <a:endParaRPr lang="en-US" altLang="zh-CN" smtClean="0"/>
          </a:p>
          <a:p>
            <a:endParaRPr lang="en-US" altLang="zh-CN"/>
          </a:p>
          <a:p>
            <a:endParaRPr lang="en-US" altLang="zh-CN" smtClean="0"/>
          </a:p>
          <a:p>
            <a:endParaRPr lang="en-US" altLang="zh-CN"/>
          </a:p>
          <a:p>
            <a:endParaRPr lang="en-US" altLang="zh-CN" smtClean="0"/>
          </a:p>
          <a:p>
            <a:r>
              <a:rPr lang="zh-CN" altLang="zh-CN"/>
              <a:t>修改防火墙，添加</a:t>
            </a:r>
            <a:r>
              <a:rPr lang="en-US" altLang="zh-CN"/>
              <a:t>8848</a:t>
            </a:r>
            <a:r>
              <a:rPr lang="zh-CN" altLang="zh-CN"/>
              <a:t>访问规则</a:t>
            </a:r>
            <a:r>
              <a:rPr lang="zh-CN" altLang="zh-CN" smtClean="0"/>
              <a:t>：</a:t>
            </a:r>
            <a:endParaRPr lang="en-US" altLang="zh-CN" smtClean="0"/>
          </a:p>
          <a:p>
            <a:pPr lvl="1"/>
            <a:r>
              <a:rPr lang="en-US" altLang="zh-CN"/>
              <a:t>firewall-cmd --zone=public --add-port=8848/tcp </a:t>
            </a:r>
            <a:r>
              <a:rPr lang="en-US" altLang="zh-CN" smtClean="0"/>
              <a:t>--permanent</a:t>
            </a:r>
          </a:p>
          <a:p>
            <a:pPr lvl="1"/>
            <a:r>
              <a:rPr lang="en-US" altLang="zh-CN"/>
              <a:t>firewall-cmd </a:t>
            </a:r>
            <a:r>
              <a:rPr lang="en-US" altLang="zh-CN" smtClean="0"/>
              <a:t>--reload</a:t>
            </a:r>
          </a:p>
          <a:p>
            <a:r>
              <a:rPr lang="zh-CN" altLang="zh-CN"/>
              <a:t>查看当前的</a:t>
            </a:r>
            <a:r>
              <a:rPr lang="en-US" altLang="zh-CN"/>
              <a:t>Nginx</a:t>
            </a:r>
            <a:r>
              <a:rPr lang="zh-CN" altLang="zh-CN"/>
              <a:t>配置是否正确</a:t>
            </a:r>
            <a:r>
              <a:rPr lang="zh-CN" altLang="zh-CN" smtClean="0"/>
              <a:t>：</a:t>
            </a:r>
            <a:r>
              <a:rPr lang="en-US" altLang="zh-CN"/>
              <a:t>/usr/local/nginx/sbin/nginx </a:t>
            </a:r>
            <a:r>
              <a:rPr lang="en-US" altLang="zh-CN" smtClean="0"/>
              <a:t>-t</a:t>
            </a:r>
            <a:r>
              <a:rPr lang="zh-CN" altLang="en-US" smtClean="0"/>
              <a:t>；</a:t>
            </a:r>
            <a:endParaRPr lang="en-US" altLang="zh-CN" smtClean="0"/>
          </a:p>
          <a:p>
            <a:r>
              <a:rPr lang="zh-CN" altLang="zh-CN"/>
              <a:t>启动</a:t>
            </a:r>
            <a:r>
              <a:rPr lang="en-US" altLang="zh-CN"/>
              <a:t>Nginx</a:t>
            </a:r>
            <a:r>
              <a:rPr lang="zh-CN" altLang="zh-CN"/>
              <a:t>服务</a:t>
            </a:r>
            <a:r>
              <a:rPr lang="zh-CN" altLang="zh-CN" smtClean="0"/>
              <a:t>：</a:t>
            </a:r>
            <a:r>
              <a:rPr lang="en-US" altLang="zh-CN"/>
              <a:t>/usr/local/nginx/sbin/nginx</a:t>
            </a:r>
            <a:endParaRPr lang="zh-CN" altLang="en-US"/>
          </a:p>
        </p:txBody>
      </p:sp>
      <p:graphicFrame>
        <p:nvGraphicFramePr>
          <p:cNvPr id="4" name="表格 3"/>
          <p:cNvGraphicFramePr>
            <a:graphicFrameLocks noGrp="1"/>
          </p:cNvGraphicFramePr>
          <p:nvPr>
            <p:extLst/>
          </p:nvPr>
        </p:nvGraphicFramePr>
        <p:xfrm>
          <a:off x="416007" y="1335744"/>
          <a:ext cx="11566842" cy="1962217"/>
        </p:xfrm>
        <a:graphic>
          <a:graphicData uri="http://schemas.openxmlformats.org/drawingml/2006/table">
            <a:tbl>
              <a:tblPr firstRow="1" firstCol="1" lastRow="1" lastCol="1" bandRow="1" bandCol="1">
                <a:tableStyleId>{5940675A-B579-460E-94D1-54222C63F5DA}</a:tableStyleId>
              </a:tblPr>
              <a:tblGrid>
                <a:gridCol w="1876875">
                  <a:extLst>
                    <a:ext uri="{9D8B030D-6E8A-4147-A177-3AD203B41FA5}">
                      <a16:colId xmlns:a16="http://schemas.microsoft.com/office/drawing/2014/main" val="3205141100"/>
                    </a:ext>
                  </a:extLst>
                </a:gridCol>
                <a:gridCol w="9689967">
                  <a:extLst>
                    <a:ext uri="{9D8B030D-6E8A-4147-A177-3AD203B41FA5}">
                      <a16:colId xmlns:a16="http://schemas.microsoft.com/office/drawing/2014/main" val="2252295651"/>
                    </a:ext>
                  </a:extLst>
                </a:gridCol>
              </a:tblGrid>
              <a:tr h="140158">
                <a:tc>
                  <a:txBody>
                    <a:bodyPr/>
                    <a:lstStyle/>
                    <a:p>
                      <a:pPr algn="just">
                        <a:spcAft>
                          <a:spcPts val="0"/>
                        </a:spcAft>
                      </a:pPr>
                      <a:r>
                        <a:rPr lang="zh-CN" sz="900" kern="100">
                          <a:effectLst/>
                        </a:rPr>
                        <a:t>打开配置文件：</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900" kern="100">
                          <a:effectLst/>
                        </a:rPr>
                        <a:t>vi /usr/local/nginx/conf/nginx.conf</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37509126"/>
                  </a:ext>
                </a:extLst>
              </a:tr>
              <a:tr h="700792">
                <a:tc>
                  <a:txBody>
                    <a:bodyPr/>
                    <a:lstStyle/>
                    <a:p>
                      <a:pPr algn="just">
                        <a:spcAft>
                          <a:spcPts val="0"/>
                        </a:spcAft>
                      </a:pPr>
                      <a:r>
                        <a:rPr lang="zh-CN" sz="900" kern="100">
                          <a:effectLst/>
                        </a:rPr>
                        <a:t>定义集群节点：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900" kern="100">
                          <a:effectLst/>
                        </a:rPr>
                        <a:t>upstream nacoscluster {</a:t>
                      </a:r>
                      <a:endParaRPr lang="zh-CN" sz="1050" kern="100">
                        <a:effectLst/>
                      </a:endParaRPr>
                    </a:p>
                    <a:p>
                      <a:pPr algn="just">
                        <a:spcAft>
                          <a:spcPts val="0"/>
                        </a:spcAft>
                      </a:pPr>
                      <a:r>
                        <a:rPr lang="en-US" sz="900" kern="100">
                          <a:effectLst/>
                        </a:rPr>
                        <a:t>	server 192.168.190.151:8848 weight=3 ;</a:t>
                      </a:r>
                      <a:endParaRPr lang="zh-CN" sz="1050" kern="100">
                        <a:effectLst/>
                      </a:endParaRPr>
                    </a:p>
                    <a:p>
                      <a:pPr algn="just">
                        <a:spcAft>
                          <a:spcPts val="0"/>
                        </a:spcAft>
                      </a:pPr>
                      <a:r>
                        <a:rPr lang="en-US" sz="900" kern="100">
                          <a:effectLst/>
                        </a:rPr>
                        <a:t>	server 192.168.190.152:8848 weight=1 ;</a:t>
                      </a:r>
                      <a:endParaRPr lang="zh-CN" sz="1050" kern="100">
                        <a:effectLst/>
                      </a:endParaRPr>
                    </a:p>
                    <a:p>
                      <a:pPr algn="just">
                        <a:spcAft>
                          <a:spcPts val="0"/>
                        </a:spcAft>
                      </a:pPr>
                      <a:r>
                        <a:rPr lang="en-US" sz="900" kern="100">
                          <a:effectLst/>
                        </a:rPr>
                        <a:t>	server 192.168.190.153:8848 weight=2 ;</a:t>
                      </a:r>
                      <a:endParaRPr lang="zh-CN" sz="1050" kern="100">
                        <a:effectLst/>
                      </a:endParaRPr>
                    </a:p>
                    <a:p>
                      <a:pPr algn="just">
                        <a:spcAft>
                          <a:spcPts val="0"/>
                        </a:spcAft>
                      </a:pPr>
                      <a:r>
                        <a:rPr lang="en-US" sz="90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26141658"/>
                  </a:ext>
                </a:extLst>
              </a:tr>
              <a:tr h="1121267">
                <a:tc>
                  <a:txBody>
                    <a:bodyPr/>
                    <a:lstStyle/>
                    <a:p>
                      <a:pPr algn="just">
                        <a:spcAft>
                          <a:spcPts val="0"/>
                        </a:spcAft>
                      </a:pPr>
                      <a:r>
                        <a:rPr lang="zh-CN" sz="900" kern="100">
                          <a:effectLst/>
                        </a:rPr>
                        <a:t>配置集群访问：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900" kern="100">
                          <a:effectLst/>
                        </a:rPr>
                        <a:t>server {</a:t>
                      </a:r>
                      <a:endParaRPr lang="zh-CN" sz="1050" kern="100">
                        <a:effectLst/>
                      </a:endParaRPr>
                    </a:p>
                    <a:p>
                      <a:pPr algn="just">
                        <a:spcAft>
                          <a:spcPts val="0"/>
                        </a:spcAft>
                      </a:pPr>
                      <a:r>
                        <a:rPr lang="en-US" sz="900" kern="100">
                          <a:effectLst/>
                        </a:rPr>
                        <a:t>	listen       8848;</a:t>
                      </a:r>
                      <a:endParaRPr lang="zh-CN" sz="1050" kern="100">
                        <a:effectLst/>
                      </a:endParaRPr>
                    </a:p>
                    <a:p>
                      <a:pPr algn="just">
                        <a:spcAft>
                          <a:spcPts val="0"/>
                        </a:spcAft>
                      </a:pPr>
                      <a:r>
                        <a:rPr lang="en-US" sz="900" kern="100">
                          <a:effectLst/>
                        </a:rPr>
                        <a:t>	server_name  localhost;</a:t>
                      </a:r>
                      <a:endParaRPr lang="zh-CN" sz="1050" kern="100">
                        <a:effectLst/>
                      </a:endParaRPr>
                    </a:p>
                    <a:p>
                      <a:pPr algn="just">
                        <a:spcAft>
                          <a:spcPts val="0"/>
                        </a:spcAft>
                      </a:pPr>
                      <a:r>
                        <a:rPr lang="en-US" sz="900" kern="100">
                          <a:effectLst/>
                        </a:rPr>
                        <a:t>	location / {</a:t>
                      </a:r>
                      <a:endParaRPr lang="zh-CN" sz="1050" kern="100">
                        <a:effectLst/>
                      </a:endParaRPr>
                    </a:p>
                    <a:p>
                      <a:pPr algn="just">
                        <a:spcAft>
                          <a:spcPts val="0"/>
                        </a:spcAft>
                      </a:pPr>
                      <a:r>
                        <a:rPr lang="en-US" sz="900" kern="100">
                          <a:effectLst/>
                        </a:rPr>
                        <a:t>		proxy_pass http://nacoscluster;</a:t>
                      </a:r>
                      <a:endParaRPr lang="zh-CN" sz="1050" kern="100">
                        <a:effectLst/>
                      </a:endParaRPr>
                    </a:p>
                    <a:p>
                      <a:pPr algn="just">
                        <a:spcAft>
                          <a:spcPts val="0"/>
                        </a:spcAft>
                      </a:pPr>
                      <a:r>
                        <a:rPr lang="en-US" sz="900" kern="100">
                          <a:effectLst/>
                        </a:rPr>
                        <a:t>		root /nacos/;</a:t>
                      </a:r>
                      <a:endParaRPr lang="zh-CN" sz="1050" kern="100">
                        <a:effectLst/>
                      </a:endParaRPr>
                    </a:p>
                    <a:p>
                      <a:pPr algn="just">
                        <a:spcAft>
                          <a:spcPts val="0"/>
                        </a:spcAft>
                      </a:pPr>
                      <a:r>
                        <a:rPr lang="en-US" sz="900" kern="100">
                          <a:effectLst/>
                        </a:rPr>
                        <a:t>	}</a:t>
                      </a:r>
                      <a:endParaRPr lang="zh-CN" sz="1050" kern="100">
                        <a:effectLst/>
                      </a:endParaRPr>
                    </a:p>
                    <a:p>
                      <a:pPr algn="just">
                        <a:spcAft>
                          <a:spcPts val="0"/>
                        </a:spcAft>
                      </a:pPr>
                      <a:r>
                        <a:rPr lang="en-US" sz="90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79739042"/>
                  </a:ext>
                </a:extLst>
              </a:tr>
            </a:tbl>
          </a:graphicData>
        </a:graphic>
      </p:graphicFrame>
    </p:spTree>
    <p:extLst>
      <p:ext uri="{BB962C8B-B14F-4D97-AF65-F5344CB8AC3E}">
        <p14:creationId xmlns:p14="http://schemas.microsoft.com/office/powerpoint/2010/main" val="743518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微服务向</a:t>
            </a:r>
            <a:r>
              <a:rPr lang="en-US" altLang="zh-CN"/>
              <a:t>Nacos</a:t>
            </a:r>
            <a:r>
              <a:rPr lang="zh-CN" altLang="zh-CN"/>
              <a:t>集群注册</a:t>
            </a:r>
            <a:endParaRPr lang="zh-CN" altLang="en-US"/>
          </a:p>
        </p:txBody>
      </p:sp>
      <p:graphicFrame>
        <p:nvGraphicFramePr>
          <p:cNvPr id="4" name="表格 3"/>
          <p:cNvGraphicFramePr>
            <a:graphicFrameLocks noGrp="1"/>
          </p:cNvGraphicFramePr>
          <p:nvPr>
            <p:extLst/>
          </p:nvPr>
        </p:nvGraphicFramePr>
        <p:xfrm>
          <a:off x="190277" y="849086"/>
          <a:ext cx="11784920" cy="5303027"/>
        </p:xfrm>
        <a:graphic>
          <a:graphicData uri="http://schemas.openxmlformats.org/drawingml/2006/table">
            <a:tbl>
              <a:tblPr firstRow="1" firstCol="1" lastRow="1" lastCol="1" bandRow="1" bandCol="1">
                <a:tableStyleId>{5940675A-B579-460E-94D1-54222C63F5DA}</a:tableStyleId>
              </a:tblPr>
              <a:tblGrid>
                <a:gridCol w="11784920">
                  <a:extLst>
                    <a:ext uri="{9D8B030D-6E8A-4147-A177-3AD203B41FA5}">
                      <a16:colId xmlns:a16="http://schemas.microsoft.com/office/drawing/2014/main" val="3110556840"/>
                    </a:ext>
                  </a:extLst>
                </a:gridCol>
              </a:tblGrid>
              <a:tr h="5303027">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nacos: 						# Nacos</a:t>
                      </a:r>
                      <a:r>
                        <a:rPr lang="zh-CN" sz="1600">
                          <a:effectLst/>
                        </a:rPr>
                        <a:t>注册中心</a:t>
                      </a:r>
                      <a:r>
                        <a:rPr lang="en-US" sz="1600">
                          <a:effectLst/>
                        </a:rPr>
                        <a:t/>
                      </a:r>
                      <a:br>
                        <a:rPr lang="en-US" sz="1600">
                          <a:effectLst/>
                        </a:rPr>
                      </a:br>
                      <a:r>
                        <a:rPr lang="en-US" sz="1600">
                          <a:effectLst/>
                        </a:rPr>
                        <a:t>      config: 						# </a:t>
                      </a:r>
                      <a:r>
                        <a:rPr lang="zh-CN" sz="1600">
                          <a:effectLst/>
                        </a:rPr>
                        <a:t>配置服务</a:t>
                      </a:r>
                      <a:r>
                        <a:rPr lang="en-US" sz="1600">
                          <a:effectLst/>
                        </a:rPr>
                        <a:t/>
                      </a:r>
                      <a:br>
                        <a:rPr lang="en-US" sz="1600">
                          <a:effectLst/>
                        </a:rPr>
                      </a:br>
                      <a:r>
                        <a:rPr lang="en-US" sz="1600">
                          <a:effectLst/>
                        </a:rPr>
                        <a:t>        server-addr: nacos-cluster-a:8848, nacos-cluster-b:8848, nacos-cluster-c:8848</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095229813"/>
                  </a:ext>
                </a:extLst>
              </a:tr>
            </a:tbl>
          </a:graphicData>
        </a:graphic>
      </p:graphicFrame>
    </p:spTree>
    <p:extLst>
      <p:ext uri="{BB962C8B-B14F-4D97-AF65-F5344CB8AC3E}">
        <p14:creationId xmlns:p14="http://schemas.microsoft.com/office/powerpoint/2010/main" val="681196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微服务集群架构</a:t>
            </a:r>
            <a:endParaRPr lang="zh-CN" altLang="en-US"/>
          </a:p>
        </p:txBody>
      </p:sp>
      <p:sp>
        <p:nvSpPr>
          <p:cNvPr id="3" name="内容占位符 2"/>
          <p:cNvSpPr>
            <a:spLocks noGrp="1"/>
          </p:cNvSpPr>
          <p:nvPr>
            <p:ph idx="1"/>
          </p:nvPr>
        </p:nvSpPr>
        <p:spPr/>
        <p:txBody>
          <a:bodyPr/>
          <a:lstStyle/>
          <a:p>
            <a:r>
              <a:rPr lang="zh-CN" altLang="zh-CN"/>
              <a:t>了提高微服务的处理性能，就需要在多个节点上进行相同的微服务部署，这样就会形成一个个微服务集群。所有的微服务如果需要被客户端进行访问，那么就必须通过</a:t>
            </a:r>
            <a:r>
              <a:rPr lang="en-US" altLang="zh-CN"/>
              <a:t>Nacos</a:t>
            </a:r>
            <a:r>
              <a:rPr lang="zh-CN" altLang="zh-CN"/>
              <a:t>注册中心进行注册管理，而随着微服务集群中的节点数量增加，伴随而来的就是注册中心的访问量增大，所以为了保证注册中心的服务查找性能，就需要进行服务中心的集群搭建，这样对于一个微服务架构来讲就需要两个基础的集群架构：服务集群（按照功能划分）、注册中心集群</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514" y="2891488"/>
            <a:ext cx="11233959" cy="316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5805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服务注册与获取</a:t>
            </a:r>
            <a:endParaRPr lang="zh-CN" altLang="en-US"/>
          </a:p>
        </p:txBody>
      </p:sp>
      <p:sp>
        <p:nvSpPr>
          <p:cNvPr id="3" name="内容占位符 2"/>
          <p:cNvSpPr>
            <a:spLocks noGrp="1"/>
          </p:cNvSpPr>
          <p:nvPr>
            <p:ph idx="1"/>
          </p:nvPr>
        </p:nvSpPr>
        <p:spPr/>
        <p:txBody>
          <a:bodyPr/>
          <a:lstStyle/>
          <a:p>
            <a:r>
              <a:rPr lang="zh-CN" altLang="zh-CN"/>
              <a:t>在</a:t>
            </a:r>
            <a:r>
              <a:rPr lang="en-US" altLang="zh-CN"/>
              <a:t>Nacos 2.x</a:t>
            </a:r>
            <a:r>
              <a:rPr lang="zh-CN" altLang="zh-CN"/>
              <a:t>开发版本中为了提高服务注册与发现管理的性能，采用了</a:t>
            </a:r>
            <a:r>
              <a:rPr lang="en-US" altLang="zh-CN"/>
              <a:t>gRPC</a:t>
            </a:r>
            <a:r>
              <a:rPr lang="zh-CN" altLang="zh-CN"/>
              <a:t>协议，所以在进行服务代理时就可以利用</a:t>
            </a:r>
            <a:r>
              <a:rPr lang="en-US" altLang="zh-CN"/>
              <a:t>HAProxy</a:t>
            </a:r>
            <a:r>
              <a:rPr lang="zh-CN" altLang="zh-CN"/>
              <a:t>代理组件来实现</a:t>
            </a:r>
            <a:r>
              <a:rPr lang="en-US" altLang="zh-CN"/>
              <a:t>Nacos</a:t>
            </a:r>
            <a:r>
              <a:rPr lang="zh-CN" altLang="zh-CN"/>
              <a:t>集群管理。</a:t>
            </a:r>
            <a:r>
              <a:rPr lang="en-US" altLang="zh-CN"/>
              <a:t>HAProxy</a:t>
            </a:r>
            <a:r>
              <a:rPr lang="zh-CN" altLang="zh-CN"/>
              <a:t>是一款高可用组件，可以有效的实现集群服务节点的负载均衡以及基于</a:t>
            </a:r>
            <a:r>
              <a:rPr lang="en-US" altLang="zh-CN"/>
              <a:t>TCP</a:t>
            </a:r>
            <a:r>
              <a:rPr lang="zh-CN" altLang="zh-CN"/>
              <a:t>（第四层）和</a:t>
            </a:r>
            <a:r>
              <a:rPr lang="en-US" altLang="zh-CN"/>
              <a:t>HTTP</a:t>
            </a:r>
            <a:r>
              <a:rPr lang="zh-CN" altLang="zh-CN"/>
              <a:t>（第七层）应用的代理软件，开发者可以直接通过</a:t>
            </a:r>
            <a:r>
              <a:rPr lang="en-US" altLang="zh-CN"/>
              <a:t>HAProxy</a:t>
            </a:r>
            <a:r>
              <a:rPr lang="zh-CN" altLang="zh-CN"/>
              <a:t>官方站点（</a:t>
            </a:r>
            <a:r>
              <a:rPr lang="en-US" altLang="zh-CN"/>
              <a:t>haproxy.org/</a:t>
            </a:r>
            <a:r>
              <a:rPr lang="zh-CN" altLang="zh-CN"/>
              <a:t>）免费获取该组件</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11" y="2684509"/>
            <a:ext cx="11740765" cy="286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60717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操作步骤</a:t>
            </a:r>
            <a:endParaRPr lang="zh-CN" altLang="en-US"/>
          </a:p>
        </p:txBody>
      </p:sp>
      <p:sp>
        <p:nvSpPr>
          <p:cNvPr id="3" name="内容占位符 2"/>
          <p:cNvSpPr>
            <a:spLocks noGrp="1"/>
          </p:cNvSpPr>
          <p:nvPr>
            <p:ph idx="1"/>
          </p:nvPr>
        </p:nvSpPr>
        <p:spPr/>
        <p:txBody>
          <a:bodyPr/>
          <a:lstStyle/>
          <a:p>
            <a:r>
              <a:rPr lang="zh-CN" altLang="en-US" smtClean="0"/>
              <a:t>获取组件：</a:t>
            </a:r>
            <a:r>
              <a:rPr lang="en-US" altLang="zh-CN"/>
              <a:t>wget http://</a:t>
            </a:r>
            <a:r>
              <a:rPr lang="en-US" altLang="zh-CN" smtClean="0"/>
              <a:t>www.haproxy.org/download/2.3/src/haproxy-2.3.9.tar.gz</a:t>
            </a:r>
            <a:r>
              <a:rPr lang="zh-CN" altLang="en-US" smtClean="0"/>
              <a:t>；</a:t>
            </a:r>
            <a:endParaRPr lang="en-US" altLang="zh-CN" smtClean="0"/>
          </a:p>
          <a:p>
            <a:r>
              <a:rPr lang="zh-CN" altLang="en-US" smtClean="0"/>
              <a:t>解压缩：</a:t>
            </a:r>
            <a:r>
              <a:rPr lang="en-US" altLang="zh-CN"/>
              <a:t>tar xzvf /var/ftp/haproxy-2.3.9.tar.gz -C /usr/local/src</a:t>
            </a:r>
            <a:r>
              <a:rPr lang="en-US" altLang="zh-CN" smtClean="0"/>
              <a:t>/</a:t>
            </a:r>
          </a:p>
          <a:p>
            <a:r>
              <a:rPr lang="zh-CN" altLang="en-US" smtClean="0"/>
              <a:t>进入源代码目录：</a:t>
            </a:r>
            <a:r>
              <a:rPr lang="en-US" altLang="zh-CN"/>
              <a:t>cd /usr/local/src/haproxy-2.3.9</a:t>
            </a:r>
            <a:r>
              <a:rPr lang="en-US" altLang="zh-CN" smtClean="0"/>
              <a:t>/</a:t>
            </a:r>
            <a:r>
              <a:rPr lang="zh-CN" altLang="en-US" smtClean="0"/>
              <a:t>；</a:t>
            </a:r>
            <a:endParaRPr lang="en-US" altLang="zh-CN" smtClean="0"/>
          </a:p>
          <a:p>
            <a:r>
              <a:rPr lang="zh-CN" altLang="zh-CN"/>
              <a:t>编译</a:t>
            </a:r>
            <a:r>
              <a:rPr lang="en-US" altLang="zh-CN"/>
              <a:t>HAProxy</a:t>
            </a:r>
            <a:r>
              <a:rPr lang="zh-CN" altLang="zh-CN"/>
              <a:t>源代</a:t>
            </a:r>
            <a:r>
              <a:rPr lang="zh-CN" altLang="zh-CN" smtClean="0"/>
              <a:t>码</a:t>
            </a:r>
            <a:r>
              <a:rPr lang="zh-CN" altLang="en-US" smtClean="0"/>
              <a:t>：</a:t>
            </a:r>
            <a:r>
              <a:rPr lang="en-US" altLang="zh-CN"/>
              <a:t>make TARGET=custom ARCH=x86_64 PREFIX=/</a:t>
            </a:r>
            <a:r>
              <a:rPr lang="en-US" altLang="zh-CN" smtClean="0"/>
              <a:t>usr/local/haproxy</a:t>
            </a:r>
          </a:p>
          <a:p>
            <a:r>
              <a:rPr lang="zh-CN" altLang="en-US" smtClean="0"/>
              <a:t>组件安装：</a:t>
            </a:r>
            <a:r>
              <a:rPr lang="en-US" altLang="zh-CN"/>
              <a:t>make install PREFIX=/</a:t>
            </a:r>
            <a:r>
              <a:rPr lang="en-US" altLang="zh-CN" smtClean="0"/>
              <a:t>usr/local/haproxy</a:t>
            </a:r>
            <a:r>
              <a:rPr lang="zh-CN" altLang="en-US" smtClean="0"/>
              <a:t>；</a:t>
            </a:r>
            <a:endParaRPr lang="en-US" altLang="zh-CN" smtClean="0"/>
          </a:p>
          <a:p>
            <a:r>
              <a:rPr lang="zh-CN" altLang="zh-CN"/>
              <a:t>创建</a:t>
            </a:r>
            <a:r>
              <a:rPr lang="en-US" altLang="zh-CN"/>
              <a:t>haproxy.cfg</a:t>
            </a:r>
            <a:r>
              <a:rPr lang="zh-CN" altLang="zh-CN"/>
              <a:t>配置文件：</a:t>
            </a:r>
            <a:r>
              <a:rPr lang="en-US" altLang="zh-CN"/>
              <a:t>vi /</a:t>
            </a:r>
            <a:r>
              <a:rPr lang="en-US" altLang="zh-CN" smtClean="0"/>
              <a:t>usr/local/haproxy/haproxy.cfg</a:t>
            </a:r>
          </a:p>
          <a:p>
            <a:endParaRPr lang="zh-CN" altLang="en-US"/>
          </a:p>
        </p:txBody>
      </p:sp>
    </p:spTree>
    <p:extLst>
      <p:ext uri="{BB962C8B-B14F-4D97-AF65-F5344CB8AC3E}">
        <p14:creationId xmlns:p14="http://schemas.microsoft.com/office/powerpoint/2010/main" val="16675187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185172" y="69035"/>
          <a:ext cx="11784644" cy="6705600"/>
        </p:xfrm>
        <a:graphic>
          <a:graphicData uri="http://schemas.openxmlformats.org/drawingml/2006/table">
            <a:tbl>
              <a:tblPr firstRow="1" firstCol="1" lastRow="1" lastCol="1" bandRow="1" bandCol="1">
                <a:tableStyleId>{5940675A-B579-460E-94D1-54222C63F5DA}</a:tableStyleId>
              </a:tblPr>
              <a:tblGrid>
                <a:gridCol w="456244">
                  <a:extLst>
                    <a:ext uri="{9D8B030D-6E8A-4147-A177-3AD203B41FA5}">
                      <a16:colId xmlns:a16="http://schemas.microsoft.com/office/drawing/2014/main" val="2226223972"/>
                    </a:ext>
                  </a:extLst>
                </a:gridCol>
                <a:gridCol w="11328400">
                  <a:extLst>
                    <a:ext uri="{9D8B030D-6E8A-4147-A177-3AD203B41FA5}">
                      <a16:colId xmlns:a16="http://schemas.microsoft.com/office/drawing/2014/main" val="1867718768"/>
                    </a:ext>
                  </a:extLst>
                </a:gridCol>
              </a:tblGrid>
              <a:tr h="1503608">
                <a:tc>
                  <a:txBody>
                    <a:bodyPr/>
                    <a:lstStyle/>
                    <a:p>
                      <a:pPr algn="just">
                        <a:spcAft>
                          <a:spcPts val="0"/>
                        </a:spcAft>
                      </a:pPr>
                      <a:r>
                        <a:rPr lang="zh-CN" sz="800" kern="100">
                          <a:effectLst/>
                        </a:rPr>
                        <a:t>全局配置：</a:t>
                      </a:r>
                      <a:endParaRPr lang="zh-CN" sz="800" kern="100">
                        <a:effectLst/>
                        <a:latin typeface="Times New Roman" panose="02020603050405020304" pitchFamily="18" charset="0"/>
                        <a:ea typeface="宋体" panose="02010600030101010101" pitchFamily="2" charset="-122"/>
                      </a:endParaRPr>
                    </a:p>
                  </a:txBody>
                  <a:tcPr marL="20883" marR="20883" marT="0" marB="0"/>
                </a:tc>
                <a:tc>
                  <a:txBody>
                    <a:bodyPr/>
                    <a:lstStyle/>
                    <a:p>
                      <a:pPr algn="just">
                        <a:spcAft>
                          <a:spcPts val="0"/>
                        </a:spcAft>
                      </a:pPr>
                      <a:r>
                        <a:rPr lang="en-US" sz="800" kern="100">
                          <a:effectLst/>
                        </a:rPr>
                        <a:t>global											# </a:t>
                      </a:r>
                      <a:r>
                        <a:rPr lang="zh-CN" sz="800" kern="100">
                          <a:effectLst/>
                        </a:rPr>
                        <a:t>全局配置</a:t>
                      </a:r>
                    </a:p>
                    <a:p>
                      <a:pPr algn="just">
                        <a:spcAft>
                          <a:spcPts val="0"/>
                        </a:spcAft>
                      </a:pPr>
                      <a:r>
                        <a:rPr lang="en-US" sz="800" kern="100">
                          <a:effectLst/>
                        </a:rPr>
                        <a:t>	log					127.0.0.1 local0				# </a:t>
                      </a:r>
                      <a:r>
                        <a:rPr lang="zh-CN" sz="800" kern="100">
                          <a:effectLst/>
                        </a:rPr>
                        <a:t>启用日志</a:t>
                      </a:r>
                    </a:p>
                    <a:p>
                      <a:pPr algn="just">
                        <a:spcAft>
                          <a:spcPts val="0"/>
                        </a:spcAft>
                      </a:pPr>
                      <a:r>
                        <a:rPr lang="en-US" sz="800" kern="100">
                          <a:effectLst/>
                        </a:rPr>
                        <a:t>	nbproc				1						# </a:t>
                      </a:r>
                      <a:r>
                        <a:rPr lang="zh-CN" sz="800" kern="100">
                          <a:effectLst/>
                        </a:rPr>
                        <a:t>监控进程个数</a:t>
                      </a:r>
                    </a:p>
                    <a:p>
                      <a:pPr algn="just">
                        <a:spcAft>
                          <a:spcPts val="0"/>
                        </a:spcAft>
                      </a:pPr>
                      <a:r>
                        <a:rPr lang="en-US" sz="800" kern="100">
                          <a:effectLst/>
                        </a:rPr>
                        <a:t>	maxconnrate			300						# </a:t>
                      </a:r>
                      <a:r>
                        <a:rPr lang="zh-CN" sz="800" kern="100">
                          <a:effectLst/>
                        </a:rPr>
                        <a:t>进程每秒所能创建的最大连接数</a:t>
                      </a:r>
                    </a:p>
                    <a:p>
                      <a:pPr algn="just">
                        <a:spcAft>
                          <a:spcPts val="0"/>
                        </a:spcAft>
                      </a:pPr>
                      <a:r>
                        <a:rPr lang="en-US" sz="800" kern="100">
                          <a:effectLst/>
                        </a:rPr>
                        <a:t>	maxcomprate			300						# </a:t>
                      </a:r>
                      <a:r>
                        <a:rPr lang="zh-CN" sz="800" kern="100">
                          <a:effectLst/>
                        </a:rPr>
                        <a:t>压缩速率</a:t>
                      </a:r>
                    </a:p>
                    <a:p>
                      <a:pPr algn="just">
                        <a:spcAft>
                          <a:spcPts val="0"/>
                        </a:spcAft>
                      </a:pPr>
                      <a:r>
                        <a:rPr lang="en-US" sz="800" kern="100">
                          <a:effectLst/>
                        </a:rPr>
                        <a:t>	maxsessrate			500						# </a:t>
                      </a:r>
                      <a:r>
                        <a:rPr lang="zh-CN" sz="800" kern="100">
                          <a:effectLst/>
                        </a:rPr>
                        <a:t>进程每秒能创建的会话数量</a:t>
                      </a:r>
                    </a:p>
                    <a:p>
                      <a:pPr algn="just">
                        <a:spcAft>
                          <a:spcPts val="0"/>
                        </a:spcAft>
                      </a:pPr>
                      <a:r>
                        <a:rPr lang="en-US" sz="800" kern="100">
                          <a:effectLst/>
                        </a:rPr>
                        <a:t>	chroot				/usr/local/haproxy			# HAProxy</a:t>
                      </a:r>
                      <a:r>
                        <a:rPr lang="zh-CN" sz="800" kern="100">
                          <a:effectLst/>
                        </a:rPr>
                        <a:t>部署路径</a:t>
                      </a:r>
                    </a:p>
                    <a:p>
                      <a:pPr algn="just">
                        <a:spcAft>
                          <a:spcPts val="0"/>
                        </a:spcAft>
                      </a:pPr>
                      <a:r>
                        <a:rPr lang="en-US" sz="800" kern="100">
                          <a:effectLst/>
                        </a:rPr>
                        <a:t>	pidfile				/usr/local/haproxy/haproxy.pid	# pid</a:t>
                      </a:r>
                      <a:r>
                        <a:rPr lang="zh-CN" sz="800" kern="100">
                          <a:effectLst/>
                        </a:rPr>
                        <a:t>文件存储路径</a:t>
                      </a:r>
                    </a:p>
                    <a:p>
                      <a:pPr algn="just">
                        <a:spcAft>
                          <a:spcPts val="0"/>
                        </a:spcAft>
                      </a:pPr>
                      <a:r>
                        <a:rPr lang="en-US" sz="800" kern="100">
                          <a:effectLst/>
                        </a:rPr>
                        <a:t>	maxconn				30000					# </a:t>
                      </a:r>
                      <a:r>
                        <a:rPr lang="zh-CN" sz="800" kern="100">
                          <a:effectLst/>
                        </a:rPr>
                        <a:t>进程所能接收的最大并发连接数</a:t>
                      </a:r>
                    </a:p>
                    <a:p>
                      <a:pPr algn="just">
                        <a:spcAft>
                          <a:spcPts val="0"/>
                        </a:spcAft>
                      </a:pPr>
                      <a:r>
                        <a:rPr lang="en-US" sz="800" kern="100">
                          <a:effectLst/>
                        </a:rPr>
                        <a:t>	user					haproxy					# </a:t>
                      </a:r>
                      <a:r>
                        <a:rPr lang="zh-CN" sz="800" kern="100">
                          <a:effectLst/>
                        </a:rPr>
                        <a:t>启动用户名</a:t>
                      </a:r>
                    </a:p>
                    <a:p>
                      <a:pPr algn="just">
                        <a:spcAft>
                          <a:spcPts val="0"/>
                        </a:spcAft>
                      </a:pPr>
                      <a:r>
                        <a:rPr lang="en-US" sz="800" kern="100">
                          <a:effectLst/>
                        </a:rPr>
                        <a:t>	group					haproxy					# </a:t>
                      </a:r>
                      <a:r>
                        <a:rPr lang="zh-CN" sz="800" kern="100">
                          <a:effectLst/>
                        </a:rPr>
                        <a:t>启动用户组</a:t>
                      </a:r>
                    </a:p>
                    <a:p>
                      <a:pPr algn="just">
                        <a:spcAft>
                          <a:spcPts val="0"/>
                        </a:spcAft>
                      </a:pPr>
                      <a:r>
                        <a:rPr lang="en-US" sz="800" kern="100">
                          <a:effectLst/>
                        </a:rPr>
                        <a:t>	daemon										# </a:t>
                      </a:r>
                      <a:r>
                        <a:rPr lang="zh-CN" sz="800" kern="100">
                          <a:effectLst/>
                        </a:rPr>
                        <a:t>后台模式运行</a:t>
                      </a:r>
                    </a:p>
                    <a:p>
                      <a:pPr algn="just">
                        <a:spcAft>
                          <a:spcPts val="0"/>
                        </a:spcAft>
                      </a:pPr>
                      <a:r>
                        <a:rPr lang="en-US" sz="800" kern="100">
                          <a:effectLst/>
                        </a:rPr>
                        <a:t>	stats 					socket /usr/local/haproxy/stats	# </a:t>
                      </a:r>
                      <a:r>
                        <a:rPr lang="zh-CN" sz="800" kern="100">
                          <a:effectLst/>
                        </a:rPr>
                        <a:t>开启统计</a:t>
                      </a:r>
                      <a:r>
                        <a:rPr lang="en-US" sz="800" kern="100">
                          <a:effectLst/>
                        </a:rPr>
                        <a:t>Socket</a:t>
                      </a:r>
                      <a:endParaRPr lang="zh-CN" sz="800" kern="100">
                        <a:effectLst/>
                        <a:latin typeface="Times New Roman" panose="02020603050405020304" pitchFamily="18" charset="0"/>
                        <a:ea typeface="宋体" panose="02010600030101010101" pitchFamily="2" charset="-122"/>
                      </a:endParaRPr>
                    </a:p>
                  </a:txBody>
                  <a:tcPr marL="20883" marR="20883" marT="0" marB="0"/>
                </a:tc>
                <a:extLst>
                  <a:ext uri="{0D108BD9-81ED-4DB2-BD59-A6C34878D82A}">
                    <a16:rowId xmlns:a16="http://schemas.microsoft.com/office/drawing/2014/main" val="1785839943"/>
                  </a:ext>
                </a:extLst>
              </a:tr>
              <a:tr h="1795977">
                <a:tc>
                  <a:txBody>
                    <a:bodyPr/>
                    <a:lstStyle/>
                    <a:p>
                      <a:pPr algn="just">
                        <a:spcAft>
                          <a:spcPts val="0"/>
                        </a:spcAft>
                      </a:pPr>
                      <a:r>
                        <a:rPr lang="zh-CN" sz="800" kern="100">
                          <a:effectLst/>
                        </a:rPr>
                        <a:t>默认配置：</a:t>
                      </a:r>
                      <a:endParaRPr lang="zh-CN" sz="800" kern="100">
                        <a:effectLst/>
                        <a:latin typeface="Times New Roman" panose="02020603050405020304" pitchFamily="18" charset="0"/>
                        <a:ea typeface="宋体" panose="02010600030101010101" pitchFamily="2" charset="-122"/>
                      </a:endParaRPr>
                    </a:p>
                  </a:txBody>
                  <a:tcPr marL="20883" marR="20883" marT="0" marB="0"/>
                </a:tc>
                <a:tc>
                  <a:txBody>
                    <a:bodyPr/>
                    <a:lstStyle/>
                    <a:p>
                      <a:pPr algn="just">
                        <a:spcAft>
                          <a:spcPts val="0"/>
                        </a:spcAft>
                      </a:pPr>
                      <a:r>
                        <a:rPr lang="en-US" sz="800" kern="100">
                          <a:effectLst/>
                        </a:rPr>
                        <a:t>defaults											# </a:t>
                      </a:r>
                      <a:r>
                        <a:rPr lang="zh-CN" sz="800" kern="100">
                          <a:effectLst/>
                        </a:rPr>
                        <a:t>默认配置</a:t>
                      </a:r>
                    </a:p>
                    <a:p>
                      <a:pPr algn="just">
                        <a:spcAft>
                          <a:spcPts val="0"/>
                        </a:spcAft>
                      </a:pPr>
                      <a:r>
                        <a:rPr lang="en-US" sz="800" kern="100">
                          <a:effectLst/>
                        </a:rPr>
                        <a:t>	mode					http						# </a:t>
                      </a:r>
                      <a:r>
                        <a:rPr lang="en-US" sz="800" kern="100" smtClean="0">
                          <a:effectLst/>
                        </a:rPr>
                        <a:t>tcp</a:t>
                      </a:r>
                      <a:r>
                        <a:rPr lang="zh-CN" sz="800" kern="100">
                          <a:effectLst/>
                        </a:rPr>
                        <a:t>处理模式</a:t>
                      </a:r>
                    </a:p>
                    <a:p>
                      <a:pPr algn="just">
                        <a:spcAft>
                          <a:spcPts val="0"/>
                        </a:spcAft>
                      </a:pPr>
                      <a:r>
                        <a:rPr lang="en-US" sz="800" kern="100">
                          <a:effectLst/>
                        </a:rPr>
                        <a:t>	log					global					# </a:t>
                      </a:r>
                      <a:r>
                        <a:rPr lang="zh-CN" sz="800" kern="100">
                          <a:effectLst/>
                        </a:rPr>
                        <a:t>全局日志配置</a:t>
                      </a:r>
                    </a:p>
                    <a:p>
                      <a:pPr algn="just">
                        <a:spcAft>
                          <a:spcPts val="0"/>
                        </a:spcAft>
                      </a:pPr>
                      <a:r>
                        <a:rPr lang="en-US" sz="800" kern="100">
                          <a:effectLst/>
                        </a:rPr>
                        <a:t>	option				dontlognull					# </a:t>
                      </a:r>
                      <a:r>
                        <a:rPr lang="zh-CN" sz="800" kern="100">
                          <a:effectLst/>
                        </a:rPr>
                        <a:t>不记录健康日志信息</a:t>
                      </a:r>
                    </a:p>
                    <a:p>
                      <a:pPr algn="just">
                        <a:spcAft>
                          <a:spcPts val="0"/>
                        </a:spcAft>
                      </a:pPr>
                      <a:r>
                        <a:rPr lang="en-US" sz="800" kern="100">
                          <a:effectLst/>
                        </a:rPr>
                        <a:t>	option				redispatch					# </a:t>
                      </a:r>
                      <a:r>
                        <a:rPr lang="zh-CN" sz="800" kern="100">
                          <a:effectLst/>
                        </a:rPr>
                        <a:t>允许重新分配</a:t>
                      </a:r>
                      <a:r>
                        <a:rPr lang="en-US" sz="800" kern="100">
                          <a:effectLst/>
                        </a:rPr>
                        <a:t>session</a:t>
                      </a:r>
                      <a:endParaRPr lang="zh-CN" sz="800" kern="100">
                        <a:effectLst/>
                      </a:endParaRPr>
                    </a:p>
                    <a:p>
                      <a:pPr algn="just">
                        <a:spcAft>
                          <a:spcPts val="0"/>
                        </a:spcAft>
                      </a:pPr>
                      <a:r>
                        <a:rPr lang="en-US" sz="800" kern="100">
                          <a:effectLst/>
                        </a:rPr>
                        <a:t>	option				http-use-htx				# </a:t>
                      </a:r>
                      <a:r>
                        <a:rPr lang="zh-CN" sz="800" kern="100">
                          <a:effectLst/>
                        </a:rPr>
                        <a:t>启用</a:t>
                      </a:r>
                      <a:r>
                        <a:rPr lang="en-US" sz="800" kern="100">
                          <a:effectLst/>
                        </a:rPr>
                        <a:t>HTTP/2</a:t>
                      </a:r>
                      <a:endParaRPr lang="zh-CN" sz="800" kern="100">
                        <a:effectLst/>
                      </a:endParaRPr>
                    </a:p>
                    <a:p>
                      <a:pPr algn="just">
                        <a:spcAft>
                          <a:spcPts val="0"/>
                        </a:spcAft>
                      </a:pPr>
                      <a:r>
                        <a:rPr lang="en-US" sz="800" kern="100">
                          <a:effectLst/>
                        </a:rPr>
                        <a:t>	option				logasap					# </a:t>
                      </a:r>
                      <a:r>
                        <a:rPr lang="zh-CN" sz="800" kern="100">
                          <a:effectLst/>
                        </a:rPr>
                        <a:t>传输大文件时提前记录日志</a:t>
                      </a:r>
                    </a:p>
                    <a:p>
                      <a:pPr algn="just">
                        <a:spcAft>
                          <a:spcPts val="0"/>
                        </a:spcAft>
                      </a:pPr>
                      <a:r>
                        <a:rPr lang="en-US" sz="800" kern="100">
                          <a:effectLst/>
                        </a:rPr>
                        <a:t>	option				</a:t>
                      </a:r>
                      <a:r>
                        <a:rPr lang="en-US" sz="800" kern="100" smtClean="0">
                          <a:effectLst/>
                        </a:rPr>
                        <a:t>tcplog</a:t>
                      </a:r>
                      <a:r>
                        <a:rPr lang="en-US" sz="800" kern="100">
                          <a:effectLst/>
                        </a:rPr>
                        <a:t>					# </a:t>
                      </a:r>
                      <a:r>
                        <a:rPr lang="zh-CN" sz="800" kern="100">
                          <a:effectLst/>
                        </a:rPr>
                        <a:t>日志类别</a:t>
                      </a:r>
                    </a:p>
                    <a:p>
                      <a:pPr algn="just">
                        <a:spcAft>
                          <a:spcPts val="0"/>
                        </a:spcAft>
                      </a:pPr>
                      <a:r>
                        <a:rPr lang="en-US" sz="800" kern="100">
                          <a:effectLst/>
                        </a:rPr>
                        <a:t>	retries				3						# </a:t>
                      </a:r>
                      <a:r>
                        <a:rPr lang="zh-CN" sz="800" kern="100">
                          <a:effectLst/>
                        </a:rPr>
                        <a:t>失败重试次数</a:t>
                      </a:r>
                    </a:p>
                    <a:p>
                      <a:pPr algn="just">
                        <a:spcAft>
                          <a:spcPts val="0"/>
                        </a:spcAft>
                      </a:pPr>
                      <a:r>
                        <a:rPr lang="en-US" sz="800" kern="100">
                          <a:effectLst/>
                        </a:rPr>
                        <a:t>	timeout queue			1m						# </a:t>
                      </a:r>
                      <a:r>
                        <a:rPr lang="zh-CN" sz="800" kern="100">
                          <a:effectLst/>
                        </a:rPr>
                        <a:t>队列超时</a:t>
                      </a:r>
                    </a:p>
                    <a:p>
                      <a:pPr algn="just">
                        <a:spcAft>
                          <a:spcPts val="0"/>
                        </a:spcAft>
                      </a:pPr>
                      <a:r>
                        <a:rPr lang="en-US" sz="800" kern="100">
                          <a:effectLst/>
                        </a:rPr>
                        <a:t>	timeout connect			5m						# </a:t>
                      </a:r>
                      <a:r>
                        <a:rPr lang="zh-CN" sz="800" kern="100">
                          <a:effectLst/>
                        </a:rPr>
                        <a:t>连接超时</a:t>
                      </a:r>
                    </a:p>
                    <a:p>
                      <a:pPr algn="just">
                        <a:spcAft>
                          <a:spcPts val="0"/>
                        </a:spcAft>
                      </a:pPr>
                      <a:r>
                        <a:rPr lang="en-US" sz="800" kern="100">
                          <a:effectLst/>
                        </a:rPr>
                        <a:t>	timeout client			5m						# </a:t>
                      </a:r>
                      <a:r>
                        <a:rPr lang="zh-CN" sz="800" kern="100">
                          <a:effectLst/>
                        </a:rPr>
                        <a:t>客户端超时</a:t>
                      </a:r>
                    </a:p>
                    <a:p>
                      <a:pPr algn="just">
                        <a:spcAft>
                          <a:spcPts val="0"/>
                        </a:spcAft>
                      </a:pPr>
                      <a:r>
                        <a:rPr lang="en-US" sz="800" kern="100">
                          <a:effectLst/>
                        </a:rPr>
                        <a:t>	timeout server			5m						# </a:t>
                      </a:r>
                      <a:r>
                        <a:rPr lang="zh-CN" sz="800" kern="100">
                          <a:effectLst/>
                        </a:rPr>
                        <a:t>服务端超时</a:t>
                      </a:r>
                    </a:p>
                    <a:p>
                      <a:pPr algn="just">
                        <a:spcAft>
                          <a:spcPts val="0"/>
                        </a:spcAft>
                      </a:pPr>
                      <a:r>
                        <a:rPr lang="en-US" sz="800" kern="100">
                          <a:effectLst/>
                        </a:rPr>
                        <a:t>	timeout http-keep-alive	100s						# </a:t>
                      </a:r>
                      <a:r>
                        <a:rPr lang="zh-CN" sz="800" kern="100">
                          <a:effectLst/>
                        </a:rPr>
                        <a:t>保持</a:t>
                      </a:r>
                      <a:r>
                        <a:rPr lang="en-US" sz="800" kern="100">
                          <a:effectLst/>
                        </a:rPr>
                        <a:t>HTTP</a:t>
                      </a:r>
                      <a:r>
                        <a:rPr lang="zh-CN" sz="800" kern="100">
                          <a:effectLst/>
                        </a:rPr>
                        <a:t>连接</a:t>
                      </a:r>
                    </a:p>
                    <a:p>
                      <a:pPr algn="just">
                        <a:spcAft>
                          <a:spcPts val="0"/>
                        </a:spcAft>
                      </a:pPr>
                      <a:r>
                        <a:rPr lang="en-US" sz="800" kern="100">
                          <a:effectLst/>
                        </a:rPr>
                        <a:t>	timeout check			10s						# </a:t>
                      </a:r>
                      <a:r>
                        <a:rPr lang="zh-CN" sz="800" kern="100">
                          <a:effectLst/>
                        </a:rPr>
                        <a:t>超时检查</a:t>
                      </a:r>
                      <a:endParaRPr lang="zh-CN" sz="800" kern="100">
                        <a:effectLst/>
                        <a:latin typeface="Times New Roman" panose="02020603050405020304" pitchFamily="18" charset="0"/>
                        <a:ea typeface="宋体" panose="02010600030101010101" pitchFamily="2" charset="-122"/>
                      </a:endParaRPr>
                    </a:p>
                  </a:txBody>
                  <a:tcPr marL="20883" marR="20883" marT="0" marB="0"/>
                </a:tc>
                <a:extLst>
                  <a:ext uri="{0D108BD9-81ED-4DB2-BD59-A6C34878D82A}">
                    <a16:rowId xmlns:a16="http://schemas.microsoft.com/office/drawing/2014/main" val="3001332512"/>
                  </a:ext>
                </a:extLst>
              </a:tr>
              <a:tr h="1503608">
                <a:tc>
                  <a:txBody>
                    <a:bodyPr/>
                    <a:lstStyle/>
                    <a:p>
                      <a:pPr algn="just">
                        <a:spcAft>
                          <a:spcPts val="0"/>
                        </a:spcAft>
                      </a:pPr>
                      <a:r>
                        <a:rPr lang="zh-CN" sz="800" kern="100">
                          <a:effectLst/>
                        </a:rPr>
                        <a:t>管理控制台</a:t>
                      </a:r>
                      <a:endParaRPr lang="zh-CN" sz="800" kern="100">
                        <a:effectLst/>
                        <a:latin typeface="Times New Roman" panose="02020603050405020304" pitchFamily="18" charset="0"/>
                        <a:ea typeface="宋体" panose="02010600030101010101" pitchFamily="2" charset="-122"/>
                      </a:endParaRPr>
                    </a:p>
                  </a:txBody>
                  <a:tcPr marL="20883" marR="20883" marT="0" marB="0"/>
                </a:tc>
                <a:tc>
                  <a:txBody>
                    <a:bodyPr/>
                    <a:lstStyle/>
                    <a:p>
                      <a:pPr algn="just">
                        <a:spcAft>
                          <a:spcPts val="0"/>
                        </a:spcAft>
                      </a:pPr>
                      <a:r>
                        <a:rPr lang="en-US" sz="800" kern="100">
                          <a:effectLst/>
                        </a:rPr>
                        <a:t>listen admin_stats									# </a:t>
                      </a:r>
                      <a:r>
                        <a:rPr lang="zh-CN" sz="800" kern="100">
                          <a:effectLst/>
                        </a:rPr>
                        <a:t>管理控制台</a:t>
                      </a:r>
                    </a:p>
                    <a:p>
                      <a:pPr algn="just">
                        <a:spcAft>
                          <a:spcPts val="0"/>
                        </a:spcAft>
                      </a:pPr>
                      <a:r>
                        <a:rPr lang="en-US" sz="800" kern="100">
                          <a:effectLst/>
                        </a:rPr>
                        <a:t>	stats 					enable					# </a:t>
                      </a:r>
                      <a:r>
                        <a:rPr lang="zh-CN" sz="800" kern="100">
                          <a:effectLst/>
                        </a:rPr>
                        <a:t>启用管理控制台</a:t>
                      </a:r>
                    </a:p>
                    <a:p>
                      <a:pPr algn="just">
                        <a:spcAft>
                          <a:spcPts val="0"/>
                        </a:spcAft>
                      </a:pPr>
                      <a:r>
                        <a:rPr lang="en-US" sz="800" kern="100">
                          <a:effectLst/>
                        </a:rPr>
                        <a:t>	bind 					0.0.0.0:9999 				# </a:t>
                      </a:r>
                      <a:r>
                        <a:rPr lang="zh-CN" sz="800" kern="100">
                          <a:effectLst/>
                        </a:rPr>
                        <a:t>监控端口设置</a:t>
                      </a:r>
                    </a:p>
                    <a:p>
                      <a:pPr algn="just">
                        <a:spcAft>
                          <a:spcPts val="0"/>
                        </a:spcAft>
                      </a:pPr>
                      <a:r>
                        <a:rPr lang="en-US" sz="800" kern="100">
                          <a:effectLst/>
                        </a:rPr>
                        <a:t>	mode 				</a:t>
                      </a:r>
                      <a:r>
                        <a:rPr lang="en-US" sz="800" kern="100" smtClean="0">
                          <a:effectLst/>
                        </a:rPr>
                        <a:t>http</a:t>
                      </a:r>
                      <a:r>
                        <a:rPr lang="en-US" sz="800" kern="100">
                          <a:effectLst/>
                        </a:rPr>
                        <a:t>						# </a:t>
                      </a:r>
                      <a:r>
                        <a:rPr lang="zh-CN" sz="800" kern="100">
                          <a:effectLst/>
                        </a:rPr>
                        <a:t>管理控制台模式</a:t>
                      </a:r>
                    </a:p>
                    <a:p>
                      <a:pPr algn="just">
                        <a:spcAft>
                          <a:spcPts val="0"/>
                        </a:spcAft>
                      </a:pPr>
                      <a:r>
                        <a:rPr lang="en-US" sz="800" kern="100">
                          <a:effectLst/>
                        </a:rPr>
                        <a:t>	log 					global					# </a:t>
                      </a:r>
                      <a:r>
                        <a:rPr lang="zh-CN" sz="800" kern="100">
                          <a:effectLst/>
                        </a:rPr>
                        <a:t>日志配置</a:t>
                      </a:r>
                    </a:p>
                    <a:p>
                      <a:pPr algn="just">
                        <a:spcAft>
                          <a:spcPts val="0"/>
                        </a:spcAft>
                      </a:pPr>
                      <a:r>
                        <a:rPr lang="en-US" sz="800" kern="100">
                          <a:effectLst/>
                        </a:rPr>
                        <a:t>	maxconn 				10						# </a:t>
                      </a:r>
                      <a:r>
                        <a:rPr lang="zh-CN" sz="800" kern="100">
                          <a:effectLst/>
                        </a:rPr>
                        <a:t>最大连接数量</a:t>
                      </a:r>
                    </a:p>
                    <a:p>
                      <a:pPr algn="just">
                        <a:spcAft>
                          <a:spcPts val="0"/>
                        </a:spcAft>
                      </a:pPr>
                      <a:r>
                        <a:rPr lang="en-US" sz="800" kern="100">
                          <a:effectLst/>
                        </a:rPr>
                        <a:t>	stats uri 				/admin  					# </a:t>
                      </a:r>
                      <a:r>
                        <a:rPr lang="zh-CN" sz="800" kern="100">
                          <a:effectLst/>
                        </a:rPr>
                        <a:t>登录监控子路径配置</a:t>
                      </a:r>
                    </a:p>
                    <a:p>
                      <a:pPr algn="just">
                        <a:spcAft>
                          <a:spcPts val="0"/>
                        </a:spcAft>
                      </a:pPr>
                      <a:r>
                        <a:rPr lang="en-US" sz="800" kern="100">
                          <a:effectLst/>
                        </a:rPr>
                        <a:t>	stats realm 			welcome\ Haproxy			# </a:t>
                      </a:r>
                      <a:r>
                        <a:rPr lang="zh-CN" sz="800" kern="100">
                          <a:effectLst/>
                        </a:rPr>
                        <a:t>登录提示信息</a:t>
                      </a:r>
                    </a:p>
                    <a:p>
                      <a:pPr algn="just">
                        <a:spcAft>
                          <a:spcPts val="0"/>
                        </a:spcAft>
                      </a:pPr>
                      <a:r>
                        <a:rPr lang="en-US" sz="800" kern="100">
                          <a:effectLst/>
                        </a:rPr>
                        <a:t>	stats auth 				admin:admin  				# </a:t>
                      </a:r>
                      <a:r>
                        <a:rPr lang="zh-CN" sz="800" kern="100">
                          <a:effectLst/>
                        </a:rPr>
                        <a:t>监控的账号密码</a:t>
                      </a:r>
                    </a:p>
                    <a:p>
                      <a:pPr algn="just">
                        <a:spcAft>
                          <a:spcPts val="0"/>
                        </a:spcAft>
                      </a:pPr>
                      <a:r>
                        <a:rPr lang="en-US" sz="800" kern="100">
                          <a:effectLst/>
                        </a:rPr>
                        <a:t>	stats admin 			if TRUE					# </a:t>
                      </a:r>
                      <a:r>
                        <a:rPr lang="zh-CN" sz="800" kern="100">
                          <a:effectLst/>
                        </a:rPr>
                        <a:t>启用管理员模式</a:t>
                      </a:r>
                    </a:p>
                    <a:p>
                      <a:pPr algn="just">
                        <a:spcAft>
                          <a:spcPts val="0"/>
                        </a:spcAft>
                      </a:pPr>
                      <a:r>
                        <a:rPr lang="en-US" sz="800" kern="100">
                          <a:effectLst/>
                        </a:rPr>
                        <a:t>	option 				httplog					# http</a:t>
                      </a:r>
                      <a:r>
                        <a:rPr lang="zh-CN" sz="800" kern="100">
                          <a:effectLst/>
                        </a:rPr>
                        <a:t>日志记录</a:t>
                      </a:r>
                    </a:p>
                    <a:p>
                      <a:pPr algn="just">
                        <a:spcAft>
                          <a:spcPts val="0"/>
                        </a:spcAft>
                      </a:pPr>
                      <a:r>
                        <a:rPr lang="en-US" sz="800" kern="100">
                          <a:effectLst/>
                        </a:rPr>
                        <a:t>	stats refresh 			30s						# </a:t>
                      </a:r>
                      <a:r>
                        <a:rPr lang="zh-CN" sz="800" kern="100">
                          <a:effectLst/>
                        </a:rPr>
                        <a:t>监控刷新时间</a:t>
                      </a:r>
                    </a:p>
                    <a:p>
                      <a:pPr algn="just">
                        <a:spcAft>
                          <a:spcPts val="0"/>
                        </a:spcAft>
                      </a:pPr>
                      <a:r>
                        <a:rPr lang="en-US" sz="800" kern="100">
                          <a:effectLst/>
                        </a:rPr>
                        <a:t>	stats 					hide-version				# </a:t>
                      </a:r>
                      <a:r>
                        <a:rPr lang="zh-CN" sz="800" kern="100">
                          <a:effectLst/>
                        </a:rPr>
                        <a:t>隐藏页面版本号</a:t>
                      </a:r>
                      <a:endParaRPr lang="zh-CN" sz="800" kern="100">
                        <a:effectLst/>
                        <a:latin typeface="Times New Roman" panose="02020603050405020304" pitchFamily="18" charset="0"/>
                        <a:ea typeface="宋体" panose="02010600030101010101" pitchFamily="2" charset="-122"/>
                      </a:endParaRPr>
                    </a:p>
                  </a:txBody>
                  <a:tcPr marL="20883" marR="20883" marT="0" marB="0"/>
                </a:tc>
                <a:extLst>
                  <a:ext uri="{0D108BD9-81ED-4DB2-BD59-A6C34878D82A}">
                    <a16:rowId xmlns:a16="http://schemas.microsoft.com/office/drawing/2014/main" val="568839656"/>
                  </a:ext>
                </a:extLst>
              </a:tr>
              <a:tr h="710037">
                <a:tc>
                  <a:txBody>
                    <a:bodyPr/>
                    <a:lstStyle/>
                    <a:p>
                      <a:pPr algn="just">
                        <a:spcAft>
                          <a:spcPts val="0"/>
                        </a:spcAft>
                      </a:pPr>
                      <a:r>
                        <a:rPr lang="zh-CN" sz="800" kern="100">
                          <a:effectLst/>
                        </a:rPr>
                        <a:t>代理转发配置：</a:t>
                      </a:r>
                      <a:endParaRPr lang="zh-CN" sz="800" kern="100">
                        <a:effectLst/>
                        <a:latin typeface="Times New Roman" panose="02020603050405020304" pitchFamily="18" charset="0"/>
                        <a:ea typeface="宋体" panose="02010600030101010101" pitchFamily="2" charset="-122"/>
                      </a:endParaRPr>
                    </a:p>
                  </a:txBody>
                  <a:tcPr marL="20883" marR="20883" marT="0" marB="0"/>
                </a:tc>
                <a:tc>
                  <a:txBody>
                    <a:bodyPr/>
                    <a:lstStyle/>
                    <a:p>
                      <a:pPr algn="just">
                        <a:spcAft>
                          <a:spcPts val="0"/>
                        </a:spcAft>
                      </a:pPr>
                      <a:r>
                        <a:rPr lang="en-US" sz="800" kern="100">
                          <a:effectLst/>
                        </a:rPr>
                        <a:t>frontend nacos_cluster									# </a:t>
                      </a:r>
                      <a:r>
                        <a:rPr lang="zh-CN" sz="800" kern="100">
                          <a:effectLst/>
                        </a:rPr>
                        <a:t>代理集群配置（名称自定义）</a:t>
                      </a:r>
                    </a:p>
                    <a:p>
                      <a:pPr algn="just">
                        <a:spcAft>
                          <a:spcPts val="0"/>
                        </a:spcAft>
                      </a:pPr>
                      <a:r>
                        <a:rPr lang="en-US" sz="800" kern="100">
                          <a:effectLst/>
                        </a:rPr>
                        <a:t>	bind					:9848						# </a:t>
                      </a:r>
                      <a:r>
                        <a:rPr lang="zh-CN" sz="800" kern="100">
                          <a:effectLst/>
                        </a:rPr>
                        <a:t>代理端口</a:t>
                      </a:r>
                    </a:p>
                    <a:p>
                      <a:pPr algn="just">
                        <a:spcAft>
                          <a:spcPts val="0"/>
                        </a:spcAft>
                      </a:pPr>
                      <a:r>
                        <a:rPr lang="en-US" sz="800" kern="100">
                          <a:effectLst/>
                        </a:rPr>
                        <a:t>	mode					</a:t>
                      </a:r>
                      <a:r>
                        <a:rPr lang="en-US" sz="800" kern="100" smtClean="0">
                          <a:effectLst/>
                        </a:rPr>
                        <a:t>tcp</a:t>
                      </a:r>
                      <a:r>
                        <a:rPr lang="en-US" sz="800" kern="100">
                          <a:effectLst/>
                        </a:rPr>
                        <a:t>						# </a:t>
                      </a:r>
                      <a:r>
                        <a:rPr lang="zh-CN" sz="800" kern="100">
                          <a:effectLst/>
                        </a:rPr>
                        <a:t>代理模式</a:t>
                      </a:r>
                    </a:p>
                    <a:p>
                      <a:pPr algn="just">
                        <a:spcAft>
                          <a:spcPts val="0"/>
                        </a:spcAft>
                      </a:pPr>
                      <a:r>
                        <a:rPr lang="en-US" sz="800" kern="100">
                          <a:effectLst/>
                        </a:rPr>
                        <a:t>	log					global					# </a:t>
                      </a:r>
                      <a:r>
                        <a:rPr lang="zh-CN" sz="800" kern="100">
                          <a:effectLst/>
                        </a:rPr>
                        <a:t>日志配置</a:t>
                      </a:r>
                    </a:p>
                    <a:p>
                      <a:pPr algn="just">
                        <a:spcAft>
                          <a:spcPts val="0"/>
                        </a:spcAft>
                      </a:pPr>
                      <a:r>
                        <a:rPr lang="en-US" sz="800" kern="100">
                          <a:effectLst/>
                        </a:rPr>
                        <a:t>	maxconn				8000						# </a:t>
                      </a:r>
                      <a:r>
                        <a:rPr lang="zh-CN" sz="800" kern="100">
                          <a:effectLst/>
                        </a:rPr>
                        <a:t>最大连接数</a:t>
                      </a:r>
                    </a:p>
                    <a:p>
                      <a:pPr algn="just">
                        <a:spcAft>
                          <a:spcPts val="0"/>
                        </a:spcAft>
                      </a:pPr>
                      <a:r>
                        <a:rPr lang="en-US" sz="800" kern="100">
                          <a:effectLst/>
                        </a:rPr>
                        <a:t>	default_backend 		nacos_cluster_nodes			# </a:t>
                      </a:r>
                      <a:r>
                        <a:rPr lang="zh-CN" sz="800" kern="100">
                          <a:effectLst/>
                        </a:rPr>
                        <a:t>代理节点名称（名称自定义）</a:t>
                      </a:r>
                      <a:endParaRPr lang="zh-CN" sz="800" kern="100">
                        <a:effectLst/>
                        <a:latin typeface="Times New Roman" panose="02020603050405020304" pitchFamily="18" charset="0"/>
                        <a:ea typeface="宋体" panose="02010600030101010101" pitchFamily="2" charset="-122"/>
                      </a:endParaRPr>
                    </a:p>
                  </a:txBody>
                  <a:tcPr marL="20883" marR="20883" marT="0" marB="0"/>
                </a:tc>
                <a:extLst>
                  <a:ext uri="{0D108BD9-81ED-4DB2-BD59-A6C34878D82A}">
                    <a16:rowId xmlns:a16="http://schemas.microsoft.com/office/drawing/2014/main" val="3323278226"/>
                  </a:ext>
                </a:extLst>
              </a:tr>
              <a:tr h="417669">
                <a:tc>
                  <a:txBody>
                    <a:bodyPr/>
                    <a:lstStyle/>
                    <a:p>
                      <a:pPr algn="just">
                        <a:spcAft>
                          <a:spcPts val="0"/>
                        </a:spcAft>
                      </a:pPr>
                      <a:r>
                        <a:rPr lang="zh-CN" sz="800" kern="100">
                          <a:effectLst/>
                        </a:rPr>
                        <a:t>集群节点配置：</a:t>
                      </a:r>
                      <a:endParaRPr lang="zh-CN" sz="800" kern="100">
                        <a:effectLst/>
                        <a:latin typeface="Times New Roman" panose="02020603050405020304" pitchFamily="18" charset="0"/>
                        <a:ea typeface="宋体" panose="02010600030101010101" pitchFamily="2" charset="-122"/>
                      </a:endParaRPr>
                    </a:p>
                  </a:txBody>
                  <a:tcPr marL="20883" marR="20883" marT="0" marB="0"/>
                </a:tc>
                <a:tc>
                  <a:txBody>
                    <a:bodyPr/>
                    <a:lstStyle/>
                    <a:p>
                      <a:pPr algn="just">
                        <a:spcAft>
                          <a:spcPts val="0"/>
                        </a:spcAft>
                      </a:pPr>
                      <a:r>
                        <a:rPr lang="en-US" sz="800" kern="100">
                          <a:effectLst/>
                        </a:rPr>
                        <a:t>backend nacos_cluster_nodes							# </a:t>
                      </a:r>
                      <a:r>
                        <a:rPr lang="zh-CN" sz="800" kern="100">
                          <a:effectLst/>
                        </a:rPr>
                        <a:t>集群节点（名称自定义）</a:t>
                      </a:r>
                    </a:p>
                    <a:p>
                      <a:pPr algn="just">
                        <a:spcAft>
                          <a:spcPts val="0"/>
                        </a:spcAft>
                      </a:pPr>
                      <a:r>
                        <a:rPr lang="en-US" sz="800" kern="100">
                          <a:effectLst/>
                        </a:rPr>
                        <a:t>	mode           </a:t>
                      </a:r>
                      <a:r>
                        <a:rPr lang="en-US" sz="800" kern="100" smtClean="0">
                          <a:effectLst/>
                        </a:rPr>
                        <a:t>tcp</a:t>
                      </a:r>
                      <a:r>
                        <a:rPr lang="en-US" sz="800" kern="100">
                          <a:effectLst/>
                        </a:rPr>
                        <a:t>								# </a:t>
                      </a:r>
                      <a:r>
                        <a:rPr lang="zh-CN" sz="800" kern="100">
                          <a:effectLst/>
                        </a:rPr>
                        <a:t>代理模式</a:t>
                      </a:r>
                    </a:p>
                    <a:p>
                      <a:pPr algn="just">
                        <a:spcAft>
                          <a:spcPts val="0"/>
                        </a:spcAft>
                      </a:pPr>
                      <a:r>
                        <a:rPr lang="en-US" sz="800" kern="100">
                          <a:effectLst/>
                        </a:rPr>
                        <a:t>	server  nacos-a nacos-cluster-a:9848 check				# </a:t>
                      </a:r>
                      <a:r>
                        <a:rPr lang="zh-CN" sz="800" kern="100">
                          <a:effectLst/>
                        </a:rPr>
                        <a:t>集群节点</a:t>
                      </a:r>
                    </a:p>
                    <a:p>
                      <a:pPr algn="just">
                        <a:spcAft>
                          <a:spcPts val="0"/>
                        </a:spcAft>
                      </a:pPr>
                      <a:r>
                        <a:rPr lang="en-US" sz="800" kern="100">
                          <a:effectLst/>
                        </a:rPr>
                        <a:t>	server  nacos-b nacos-cluster-b:9848 check				# </a:t>
                      </a:r>
                      <a:r>
                        <a:rPr lang="zh-CN" sz="800" kern="100">
                          <a:effectLst/>
                        </a:rPr>
                        <a:t>集群节点</a:t>
                      </a:r>
                    </a:p>
                    <a:p>
                      <a:pPr algn="just">
                        <a:spcAft>
                          <a:spcPts val="0"/>
                        </a:spcAft>
                      </a:pPr>
                      <a:r>
                        <a:rPr lang="en-US" sz="800" kern="100">
                          <a:effectLst/>
                        </a:rPr>
                        <a:t>	server  nacos-c nacos-cluster-c:9848 check				# </a:t>
                      </a:r>
                      <a:r>
                        <a:rPr lang="zh-CN" sz="800" kern="100">
                          <a:effectLst/>
                        </a:rPr>
                        <a:t>集群节点</a:t>
                      </a:r>
                      <a:endParaRPr lang="zh-CN" sz="800" kern="100">
                        <a:effectLst/>
                        <a:latin typeface="Times New Roman" panose="02020603050405020304" pitchFamily="18" charset="0"/>
                        <a:ea typeface="宋体" panose="02010600030101010101" pitchFamily="2" charset="-122"/>
                      </a:endParaRPr>
                    </a:p>
                  </a:txBody>
                  <a:tcPr marL="20883" marR="20883" marT="0" marB="0"/>
                </a:tc>
                <a:extLst>
                  <a:ext uri="{0D108BD9-81ED-4DB2-BD59-A6C34878D82A}">
                    <a16:rowId xmlns:a16="http://schemas.microsoft.com/office/drawing/2014/main" val="4122915921"/>
                  </a:ext>
                </a:extLst>
              </a:tr>
            </a:tbl>
          </a:graphicData>
        </a:graphic>
      </p:graphicFrame>
    </p:spTree>
    <p:extLst>
      <p:ext uri="{BB962C8B-B14F-4D97-AF65-F5344CB8AC3E}">
        <p14:creationId xmlns:p14="http://schemas.microsoft.com/office/powerpoint/2010/main" val="4202469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配置步骤</a:t>
            </a:r>
            <a:endParaRPr lang="zh-CN" altLang="en-US"/>
          </a:p>
        </p:txBody>
      </p:sp>
      <p:sp>
        <p:nvSpPr>
          <p:cNvPr id="3" name="内容占位符 2"/>
          <p:cNvSpPr>
            <a:spLocks noGrp="1"/>
          </p:cNvSpPr>
          <p:nvPr>
            <p:ph idx="1"/>
          </p:nvPr>
        </p:nvSpPr>
        <p:spPr/>
        <p:txBody>
          <a:bodyPr/>
          <a:lstStyle/>
          <a:p>
            <a:r>
              <a:rPr lang="zh-CN" altLang="zh-CN"/>
              <a:t>添加一个</a:t>
            </a:r>
            <a:r>
              <a:rPr lang="en-US" altLang="zh-CN"/>
              <a:t>haproxy</a:t>
            </a:r>
            <a:r>
              <a:rPr lang="zh-CN" altLang="zh-CN"/>
              <a:t>的用户</a:t>
            </a:r>
            <a:r>
              <a:rPr lang="zh-CN" altLang="zh-CN" smtClean="0"/>
              <a:t>：</a:t>
            </a:r>
            <a:r>
              <a:rPr lang="en-US" altLang="zh-CN"/>
              <a:t>useradd </a:t>
            </a:r>
            <a:r>
              <a:rPr lang="en-US" altLang="zh-CN" smtClean="0"/>
              <a:t>haproxy</a:t>
            </a:r>
            <a:r>
              <a:rPr lang="zh-CN" altLang="en-US" smtClean="0"/>
              <a:t>；</a:t>
            </a:r>
            <a:endParaRPr lang="en-US" altLang="zh-CN" smtClean="0"/>
          </a:p>
          <a:p>
            <a:r>
              <a:rPr lang="zh-CN" altLang="en-US" smtClean="0"/>
              <a:t>服务启动：</a:t>
            </a:r>
            <a:r>
              <a:rPr lang="en-US" altLang="zh-CN"/>
              <a:t>/usr/local/haproxy/sbin/haproxy -f /</a:t>
            </a:r>
            <a:r>
              <a:rPr lang="en-US" altLang="zh-CN" smtClean="0"/>
              <a:t>usr/local/haproxy/haproxy.cfg</a:t>
            </a:r>
          </a:p>
          <a:p>
            <a:r>
              <a:rPr lang="zh-CN" altLang="en-US" smtClean="0"/>
              <a:t>防火墙配置：</a:t>
            </a:r>
            <a:endParaRPr lang="en-US" altLang="zh-CN" smtClean="0"/>
          </a:p>
          <a:p>
            <a:pPr lvl="1"/>
            <a:r>
              <a:rPr lang="en-US" altLang="zh-CN"/>
              <a:t>firewall-cmd --zone=public --add-port=9848/tcp –permanent</a:t>
            </a:r>
          </a:p>
          <a:p>
            <a:pPr lvl="1"/>
            <a:r>
              <a:rPr lang="en-US" altLang="zh-CN"/>
              <a:t>firewall-cmd --zone=public --add-port=9999/tcp --permanent</a:t>
            </a:r>
          </a:p>
          <a:p>
            <a:pPr lvl="1"/>
            <a:r>
              <a:rPr lang="en-US" altLang="zh-CN"/>
              <a:t>firewall-cmd --reload</a:t>
            </a:r>
          </a:p>
          <a:p>
            <a:pPr lvl="1"/>
            <a:endParaRPr lang="zh-CN" altLang="zh-CN"/>
          </a:p>
        </p:txBody>
      </p:sp>
      <p:pic>
        <p:nvPicPr>
          <p:cNvPr id="409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150" y="3421063"/>
            <a:ext cx="6985000" cy="325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19624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微服务集群注册</a:t>
            </a:r>
            <a:endParaRPr lang="zh-CN" altLang="en-US"/>
          </a:p>
        </p:txBody>
      </p:sp>
      <p:sp>
        <p:nvSpPr>
          <p:cNvPr id="3" name="内容占位符 2"/>
          <p:cNvSpPr>
            <a:spLocks noGrp="1"/>
          </p:cNvSpPr>
          <p:nvPr>
            <p:ph idx="1"/>
          </p:nvPr>
        </p:nvSpPr>
        <p:spPr/>
        <p:txBody>
          <a:bodyPr/>
          <a:lstStyle/>
          <a:p>
            <a:r>
              <a:rPr lang="zh-CN" altLang="zh-CN"/>
              <a:t>为了提高某一个微服务的处理性能，较为常见的做法就是为其配置更多的处理节点，这样为了便于微服务的节点管理，就必须采用相同的</a:t>
            </a:r>
            <a:r>
              <a:rPr lang="en-US" altLang="zh-CN"/>
              <a:t>Nacos</a:t>
            </a:r>
            <a:r>
              <a:rPr lang="zh-CN" altLang="zh-CN"/>
              <a:t>领域模式进行服务注册，这样消费端才可以通过指定的领域模型获取微服务数据。</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331" y="2080010"/>
            <a:ext cx="11490325" cy="254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366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创建数据库</a:t>
            </a:r>
            <a:endParaRPr lang="zh-CN" altLang="en-US"/>
          </a:p>
        </p:txBody>
      </p:sp>
      <p:sp>
        <p:nvSpPr>
          <p:cNvPr id="3" name="内容占位符 2"/>
          <p:cNvSpPr>
            <a:spLocks noGrp="1"/>
          </p:cNvSpPr>
          <p:nvPr>
            <p:ph idx="1"/>
          </p:nvPr>
        </p:nvSpPr>
        <p:spPr/>
        <p:txBody>
          <a:bodyPr/>
          <a:lstStyle/>
          <a:p>
            <a:r>
              <a:rPr lang="zh-CN" altLang="zh-CN"/>
              <a:t>分别创建</a:t>
            </a:r>
            <a:r>
              <a:rPr lang="en-US" altLang="zh-CN"/>
              <a:t>yootk8002</a:t>
            </a:r>
            <a:r>
              <a:rPr lang="zh-CN" altLang="zh-CN"/>
              <a:t>和</a:t>
            </a:r>
            <a:r>
              <a:rPr lang="en-US" altLang="zh-CN"/>
              <a:t>yootk8003</a:t>
            </a:r>
            <a:r>
              <a:rPr lang="zh-CN" altLang="zh-CN"/>
              <a:t>两个新的数据库，此时三个数据库所保存的数据表结构与内容相同（</a:t>
            </a:r>
            <a:r>
              <a:rPr lang="en-US" altLang="zh-CN"/>
              <a:t>loc</a:t>
            </a:r>
            <a:r>
              <a:rPr lang="zh-CN" altLang="zh-CN"/>
              <a:t>字段内容不同，为当前各自数据库的名称，用于实现调用标记</a:t>
            </a:r>
            <a:r>
              <a:rPr lang="zh-CN" altLang="zh-CN" smtClean="0"/>
              <a:t>）</a:t>
            </a:r>
            <a:endParaRPr lang="en-US" altLang="zh-CN" smtClean="0"/>
          </a:p>
          <a:p>
            <a:pPr lvl="1"/>
            <a:r>
              <a:rPr lang="zh-CN" altLang="en-US"/>
              <a:t>创建</a:t>
            </a:r>
            <a:r>
              <a:rPr lang="en-US" altLang="zh-CN"/>
              <a:t>yootk8002</a:t>
            </a:r>
            <a:r>
              <a:rPr lang="zh-CN" altLang="en-US"/>
              <a:t>数据库</a:t>
            </a:r>
            <a:r>
              <a:rPr lang="zh-CN" altLang="en-US" smtClean="0"/>
              <a:t>：</a:t>
            </a:r>
            <a:r>
              <a:rPr lang="en-US" altLang="zh-CN" smtClean="0"/>
              <a:t>CREATE </a:t>
            </a:r>
            <a:r>
              <a:rPr lang="en-US" altLang="zh-CN"/>
              <a:t>DATABASE yootk8002 CHARACTER SET UTF8;</a:t>
            </a:r>
          </a:p>
          <a:p>
            <a:pPr lvl="1"/>
            <a:r>
              <a:rPr lang="zh-CN" altLang="en-US"/>
              <a:t>创建</a:t>
            </a:r>
            <a:r>
              <a:rPr lang="en-US" altLang="zh-CN"/>
              <a:t>yootk8003</a:t>
            </a:r>
            <a:r>
              <a:rPr lang="zh-CN" altLang="en-US"/>
              <a:t>数据库</a:t>
            </a:r>
            <a:r>
              <a:rPr lang="zh-CN" altLang="en-US" smtClean="0"/>
              <a:t>：</a:t>
            </a:r>
            <a:r>
              <a:rPr lang="en-US" altLang="zh-CN" smtClean="0"/>
              <a:t>CREATE </a:t>
            </a:r>
            <a:r>
              <a:rPr lang="en-US" altLang="zh-CN"/>
              <a:t>DATABASE yootk8003 CHARACTER SET UTF8;</a:t>
            </a:r>
          </a:p>
          <a:p>
            <a:endParaRPr lang="zh-CN" altLang="en-US"/>
          </a:p>
        </p:txBody>
      </p:sp>
    </p:spTree>
    <p:extLst>
      <p:ext uri="{BB962C8B-B14F-4D97-AF65-F5344CB8AC3E}">
        <p14:creationId xmlns:p14="http://schemas.microsoft.com/office/powerpoint/2010/main" val="5784112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settings.gradle</a:t>
            </a:r>
            <a:endParaRPr lang="zh-CN" altLang="en-US"/>
          </a:p>
        </p:txBody>
      </p:sp>
      <p:sp>
        <p:nvSpPr>
          <p:cNvPr id="3" name="内容占位符 2"/>
          <p:cNvSpPr>
            <a:spLocks noGrp="1"/>
          </p:cNvSpPr>
          <p:nvPr>
            <p:ph idx="1"/>
          </p:nvPr>
        </p:nvSpPr>
        <p:spPr/>
        <p:txBody>
          <a:bodyPr/>
          <a:lstStyle/>
          <a:p>
            <a:r>
              <a:rPr lang="en-US" altLang="zh-CN"/>
              <a:t>include 'provider-dept-8001'</a:t>
            </a:r>
            <a:br>
              <a:rPr lang="en-US" altLang="zh-CN"/>
            </a:br>
            <a:r>
              <a:rPr lang="en-US" altLang="zh-CN"/>
              <a:t>include 'provider-dept-8002'</a:t>
            </a:r>
            <a:br>
              <a:rPr lang="en-US" altLang="zh-CN"/>
            </a:br>
            <a:r>
              <a:rPr lang="en-US" altLang="zh-CN"/>
              <a:t>include 'provider-dept-8003'</a:t>
            </a:r>
            <a:endParaRPr lang="zh-CN" altLang="en-US"/>
          </a:p>
        </p:txBody>
      </p:sp>
    </p:spTree>
    <p:extLst>
      <p:ext uri="{BB962C8B-B14F-4D97-AF65-F5344CB8AC3E}">
        <p14:creationId xmlns:p14="http://schemas.microsoft.com/office/powerpoint/2010/main" val="37512571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build.gradle</a:t>
            </a:r>
            <a:endParaRPr lang="zh-CN" altLang="en-US"/>
          </a:p>
        </p:txBody>
      </p:sp>
      <p:sp>
        <p:nvSpPr>
          <p:cNvPr id="3" name="内容占位符 2"/>
          <p:cNvSpPr>
            <a:spLocks noGrp="1"/>
          </p:cNvSpPr>
          <p:nvPr>
            <p:ph idx="1"/>
          </p:nvPr>
        </p:nvSpPr>
        <p:spPr/>
        <p:txBody>
          <a:bodyPr/>
          <a:lstStyle/>
          <a:p>
            <a:r>
              <a:rPr lang="en-US" altLang="zh-CN"/>
              <a:t>project('provider-dept-8002') </a:t>
            </a:r>
            <a:r>
              <a:rPr lang="en-US" altLang="zh-CN" b="1"/>
              <a:t>{ </a:t>
            </a:r>
            <a:r>
              <a:rPr lang="en-US" altLang="zh-CN"/>
              <a:t>				// </a:t>
            </a:r>
            <a:r>
              <a:rPr lang="zh-CN" altLang="zh-CN"/>
              <a:t>新增子模块</a:t>
            </a:r>
            <a:r>
              <a:rPr lang="en-US" altLang="zh-CN"/>
              <a:t/>
            </a:r>
            <a:br>
              <a:rPr lang="en-US" altLang="zh-CN"/>
            </a:br>
            <a:r>
              <a:rPr lang="en-US" altLang="zh-CN"/>
              <a:t>    dependencies </a:t>
            </a:r>
            <a:r>
              <a:rPr lang="en-US" altLang="zh-CN" b="1"/>
              <a:t>{ </a:t>
            </a:r>
            <a:r>
              <a:rPr lang="en-US" altLang="zh-CN"/>
              <a:t>// </a:t>
            </a:r>
            <a:r>
              <a:rPr lang="zh-CN" altLang="zh-CN"/>
              <a:t>与“</a:t>
            </a:r>
            <a:r>
              <a:rPr lang="en-US" altLang="zh-CN"/>
              <a:t>provider-dept-8001</a:t>
            </a:r>
            <a:r>
              <a:rPr lang="zh-CN" altLang="zh-CN"/>
              <a:t>”依赖相同 </a:t>
            </a:r>
            <a:r>
              <a:rPr lang="en-US" altLang="zh-CN" b="1"/>
              <a:t>}</a:t>
            </a:r>
            <a:br>
              <a:rPr lang="en-US" altLang="zh-CN" b="1"/>
            </a:br>
            <a:r>
              <a:rPr lang="en-US" altLang="zh-CN" b="1"/>
              <a:t>}</a:t>
            </a:r>
            <a:br>
              <a:rPr lang="en-US" altLang="zh-CN" b="1"/>
            </a:br>
            <a:r>
              <a:rPr lang="en-US" altLang="zh-CN"/>
              <a:t>project('provider-dept-8003') </a:t>
            </a:r>
            <a:r>
              <a:rPr lang="en-US" altLang="zh-CN" b="1"/>
              <a:t>{ </a:t>
            </a:r>
            <a:r>
              <a:rPr lang="en-US" altLang="zh-CN"/>
              <a:t>				// </a:t>
            </a:r>
            <a:r>
              <a:rPr lang="zh-CN" altLang="zh-CN"/>
              <a:t>新增子模块</a:t>
            </a:r>
            <a:r>
              <a:rPr lang="en-US" altLang="zh-CN"/>
              <a:t/>
            </a:r>
            <a:br>
              <a:rPr lang="en-US" altLang="zh-CN"/>
            </a:br>
            <a:r>
              <a:rPr lang="en-US" altLang="zh-CN"/>
              <a:t>    dependencies </a:t>
            </a:r>
            <a:r>
              <a:rPr lang="en-US" altLang="zh-CN" b="1"/>
              <a:t>{ </a:t>
            </a:r>
            <a:r>
              <a:rPr lang="en-US" altLang="zh-CN"/>
              <a:t>// </a:t>
            </a:r>
            <a:r>
              <a:rPr lang="zh-CN" altLang="zh-CN"/>
              <a:t>与“</a:t>
            </a:r>
            <a:r>
              <a:rPr lang="en-US" altLang="zh-CN"/>
              <a:t>provider-dept-8001</a:t>
            </a:r>
            <a:r>
              <a:rPr lang="zh-CN" altLang="zh-CN"/>
              <a:t>”依赖相同 </a:t>
            </a:r>
            <a:r>
              <a:rPr lang="en-US" altLang="zh-CN" b="1"/>
              <a:t>}</a:t>
            </a:r>
            <a:br>
              <a:rPr lang="en-US" altLang="zh-CN" b="1"/>
            </a:br>
            <a:r>
              <a:rPr lang="en-US" altLang="zh-CN" b="1"/>
              <a:t>}</a:t>
            </a:r>
            <a:endParaRPr lang="zh-CN" altLang="en-US"/>
          </a:p>
        </p:txBody>
      </p:sp>
    </p:spTree>
    <p:extLst>
      <p:ext uri="{BB962C8B-B14F-4D97-AF65-F5344CB8AC3E}">
        <p14:creationId xmlns:p14="http://schemas.microsoft.com/office/powerpoint/2010/main" val="31521244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服务配置</a:t>
            </a:r>
            <a:endParaRPr lang="zh-CN" altLang="en-US"/>
          </a:p>
        </p:txBody>
      </p:sp>
      <p:graphicFrame>
        <p:nvGraphicFramePr>
          <p:cNvPr id="4" name="表格 3"/>
          <p:cNvGraphicFramePr>
            <a:graphicFrameLocks noGrp="1"/>
          </p:cNvGraphicFramePr>
          <p:nvPr>
            <p:extLst/>
          </p:nvPr>
        </p:nvGraphicFramePr>
        <p:xfrm>
          <a:off x="237208" y="760705"/>
          <a:ext cx="11688251" cy="5930898"/>
        </p:xfrm>
        <a:graphic>
          <a:graphicData uri="http://schemas.openxmlformats.org/drawingml/2006/table">
            <a:tbl>
              <a:tblPr firstRow="1" firstCol="1" lastRow="1" lastCol="1" bandRow="1" bandCol="1">
                <a:tableStyleId>{5940675A-B579-460E-94D1-54222C63F5DA}</a:tableStyleId>
              </a:tblPr>
              <a:tblGrid>
                <a:gridCol w="1759933">
                  <a:extLst>
                    <a:ext uri="{9D8B030D-6E8A-4147-A177-3AD203B41FA5}">
                      <a16:colId xmlns:a16="http://schemas.microsoft.com/office/drawing/2014/main" val="3101442098"/>
                    </a:ext>
                  </a:extLst>
                </a:gridCol>
                <a:gridCol w="9928318">
                  <a:extLst>
                    <a:ext uri="{9D8B030D-6E8A-4147-A177-3AD203B41FA5}">
                      <a16:colId xmlns:a16="http://schemas.microsoft.com/office/drawing/2014/main" val="867623920"/>
                    </a:ext>
                  </a:extLst>
                </a:gridCol>
              </a:tblGrid>
              <a:tr h="359448">
                <a:tc rowSpan="2">
                  <a:txBody>
                    <a:bodyPr/>
                    <a:lstStyle/>
                    <a:p>
                      <a:pPr algn="just">
                        <a:spcAft>
                          <a:spcPts val="0"/>
                        </a:spcAft>
                      </a:pPr>
                      <a:r>
                        <a:rPr lang="zh-CN" sz="1050" kern="100">
                          <a:effectLst/>
                        </a:rPr>
                        <a:t>配置</a:t>
                      </a:r>
                      <a:r>
                        <a:rPr lang="en-US" sz="1050" kern="100">
                          <a:effectLst/>
                        </a:rPr>
                        <a:t>provider-dept-8001</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44931" marR="44931" marT="0" marB="0"/>
                </a:tc>
                <a:tc>
                  <a:txBody>
                    <a:bodyPr/>
                    <a:lstStyle/>
                    <a:p>
                      <a:r>
                        <a:rPr lang="en-US" sz="1050">
                          <a:effectLst/>
                        </a:rPr>
                        <a:t>server: 						# </a:t>
                      </a:r>
                      <a:r>
                        <a:rPr lang="zh-CN" sz="1050">
                          <a:effectLst/>
                        </a:rPr>
                        <a:t>服务端配置</a:t>
                      </a:r>
                      <a:r>
                        <a:rPr lang="en-US" sz="1050">
                          <a:effectLst/>
                        </a:rPr>
                        <a:t/>
                      </a:r>
                      <a:br>
                        <a:rPr lang="en-US" sz="1050">
                          <a:effectLst/>
                        </a:rPr>
                      </a:br>
                      <a:r>
                        <a:rPr lang="en-US" sz="1050">
                          <a:effectLst/>
                        </a:rPr>
                        <a:t>  port: 8001 					# 8001</a:t>
                      </a:r>
                      <a:r>
                        <a:rPr lang="zh-CN" sz="1050">
                          <a:effectLst/>
                        </a:rPr>
                        <a:t>端口</a:t>
                      </a:r>
                      <a:endParaRPr lang="zh-CN" sz="1050">
                        <a:effectLst/>
                        <a:latin typeface="Times New Roman" panose="02020603050405020304" pitchFamily="18" charset="0"/>
                      </a:endParaRPr>
                    </a:p>
                  </a:txBody>
                  <a:tcPr marL="44931" marR="44931" marT="0" marB="0"/>
                </a:tc>
                <a:extLst>
                  <a:ext uri="{0D108BD9-81ED-4DB2-BD59-A6C34878D82A}">
                    <a16:rowId xmlns:a16="http://schemas.microsoft.com/office/drawing/2014/main" val="1118443005"/>
                  </a:ext>
                </a:extLst>
              </a:tr>
              <a:tr h="1617518">
                <a:tc vMerge="1">
                  <a:txBody>
                    <a:bodyPr/>
                    <a:lstStyle/>
                    <a:p>
                      <a:endParaRPr lang="zh-CN" altLang="en-US"/>
                    </a:p>
                  </a:txBody>
                  <a:tcPr/>
                </a:tc>
                <a:tc>
                  <a:txBody>
                    <a:bodyPr/>
                    <a:lstStyle/>
                    <a:p>
                      <a:r>
                        <a:rPr lang="en-US" sz="1050">
                          <a:effectLst/>
                        </a:rPr>
                        <a:t>spring: </a:t>
                      </a:r>
                      <a:br>
                        <a:rPr lang="en-US" sz="1050">
                          <a:effectLst/>
                        </a:rPr>
                      </a:br>
                      <a:r>
                        <a:rPr lang="en-US" sz="1050">
                          <a:effectLst/>
                        </a:rPr>
                        <a:t>  application: 					# </a:t>
                      </a:r>
                      <a:r>
                        <a:rPr lang="zh-CN" sz="1050">
                          <a:effectLst/>
                        </a:rPr>
                        <a:t>应用配置</a:t>
                      </a:r>
                      <a:r>
                        <a:rPr lang="en-US" sz="1050">
                          <a:effectLst/>
                        </a:rPr>
                        <a:t/>
                      </a:r>
                      <a:br>
                        <a:rPr lang="en-US" sz="1050">
                          <a:effectLst/>
                        </a:rPr>
                      </a:br>
                      <a:r>
                        <a:rPr lang="en-US" sz="1050">
                          <a:effectLst/>
                        </a:rPr>
                        <a:t>    name: dept.provider 				# </a:t>
                      </a:r>
                      <a:r>
                        <a:rPr lang="zh-CN" sz="1050">
                          <a:effectLst/>
                        </a:rPr>
                        <a:t>应用名称</a:t>
                      </a:r>
                      <a:r>
                        <a:rPr lang="en-US" sz="1050">
                          <a:effectLst/>
                        </a:rPr>
                        <a:t/>
                      </a:r>
                      <a:br>
                        <a:rPr lang="en-US" sz="1050">
                          <a:effectLst/>
                        </a:rPr>
                      </a:br>
                      <a:r>
                        <a:rPr lang="en-US" sz="1050">
                          <a:effectLst/>
                        </a:rPr>
                        <a:t>  datasource: 					# </a:t>
                      </a:r>
                      <a:r>
                        <a:rPr lang="zh-CN" sz="1050">
                          <a:effectLst/>
                        </a:rPr>
                        <a:t>数据源配置</a:t>
                      </a:r>
                      <a:r>
                        <a:rPr lang="en-US" sz="1050">
                          <a:effectLst/>
                        </a:rPr>
                        <a:t/>
                      </a:r>
                      <a:br>
                        <a:rPr lang="en-US" sz="1050">
                          <a:effectLst/>
                        </a:rPr>
                      </a:br>
                      <a:r>
                        <a:rPr lang="en-US" sz="1050">
                          <a:effectLst/>
                        </a:rPr>
                        <a:t>    url: jdbc:mysql://localhost:3306/yootk8001	# </a:t>
                      </a:r>
                      <a:r>
                        <a:rPr lang="zh-CN" sz="1050">
                          <a:effectLst/>
                        </a:rPr>
                        <a:t>连接地址</a:t>
                      </a:r>
                      <a:r>
                        <a:rPr lang="en-US" sz="1050">
                          <a:effectLst/>
                        </a:rPr>
                        <a:t/>
                      </a:r>
                      <a:br>
                        <a:rPr lang="en-US" sz="1050">
                          <a:effectLst/>
                        </a:rPr>
                      </a:br>
                      <a:r>
                        <a:rPr lang="en-US" sz="1050">
                          <a:effectLst/>
                        </a:rPr>
                        <a:t>  cloud: 					# Cloud</a:t>
                      </a:r>
                      <a:r>
                        <a:rPr lang="zh-CN" sz="1050">
                          <a:effectLst/>
                        </a:rPr>
                        <a:t>配置</a:t>
                      </a:r>
                      <a:r>
                        <a:rPr lang="en-US" sz="1050">
                          <a:effectLst/>
                        </a:rPr>
                        <a:t/>
                      </a:r>
                      <a:br>
                        <a:rPr lang="en-US" sz="1050">
                          <a:effectLst/>
                        </a:rPr>
                      </a:br>
                      <a:r>
                        <a:rPr lang="en-US" sz="1050">
                          <a:effectLst/>
                        </a:rPr>
                        <a:t>    nacos: 					# Nacos</a:t>
                      </a:r>
                      <a:r>
                        <a:rPr lang="zh-CN" sz="1050">
                          <a:effectLst/>
                        </a:rPr>
                        <a:t>注册中心</a:t>
                      </a:r>
                      <a:r>
                        <a:rPr lang="en-US" sz="1050">
                          <a:effectLst/>
                        </a:rPr>
                        <a:t/>
                      </a:r>
                      <a:br>
                        <a:rPr lang="en-US" sz="1050">
                          <a:effectLst/>
                        </a:rPr>
                      </a:br>
                      <a:r>
                        <a:rPr lang="en-US" sz="1050">
                          <a:effectLst/>
                        </a:rPr>
                        <a:t>      discovery: 					# </a:t>
                      </a:r>
                      <a:r>
                        <a:rPr lang="zh-CN" sz="1050">
                          <a:effectLst/>
                        </a:rPr>
                        <a:t>发现服务</a:t>
                      </a:r>
                      <a:r>
                        <a:rPr lang="en-US" sz="1050">
                          <a:effectLst/>
                        </a:rPr>
                        <a:t/>
                      </a:r>
                      <a:br>
                        <a:rPr lang="en-US" sz="1050">
                          <a:effectLst/>
                        </a:rPr>
                      </a:br>
                      <a:r>
                        <a:rPr lang="en-US" sz="1050">
                          <a:effectLst/>
                        </a:rPr>
                        <a:t>        server-addr: nacos-server:80		# </a:t>
                      </a:r>
                      <a:r>
                        <a:rPr lang="zh-CN" sz="1050">
                          <a:effectLst/>
                        </a:rPr>
                        <a:t>注册地址</a:t>
                      </a:r>
                      <a:r>
                        <a:rPr lang="en-US" sz="1050">
                          <a:effectLst/>
                        </a:rPr>
                        <a:t/>
                      </a:r>
                      <a:br>
                        <a:rPr lang="en-US" sz="1050">
                          <a:effectLst/>
                        </a:rPr>
                      </a:br>
                      <a:r>
                        <a:rPr lang="en-US" sz="1050">
                          <a:effectLst/>
                        </a:rPr>
                        <a:t>        service: ${spring.application.name} 	# </a:t>
                      </a:r>
                      <a:r>
                        <a:rPr lang="zh-CN" sz="1050">
                          <a:effectLst/>
                        </a:rPr>
                        <a:t>服务名称</a:t>
                      </a:r>
                      <a:r>
                        <a:rPr lang="en-US" sz="1050">
                          <a:effectLst/>
                        </a:rPr>
                        <a:t>        cluster-name: YootkCluster 			# </a:t>
                      </a:r>
                      <a:r>
                        <a:rPr lang="zh-CN" sz="1050">
                          <a:effectLst/>
                        </a:rPr>
                        <a:t>集群名称</a:t>
                      </a:r>
                      <a:endParaRPr lang="zh-CN" sz="1050">
                        <a:effectLst/>
                        <a:latin typeface="Times New Roman" panose="02020603050405020304" pitchFamily="18" charset="0"/>
                      </a:endParaRPr>
                    </a:p>
                  </a:txBody>
                  <a:tcPr marL="44931" marR="44931" marT="0" marB="0"/>
                </a:tc>
                <a:extLst>
                  <a:ext uri="{0D108BD9-81ED-4DB2-BD59-A6C34878D82A}">
                    <a16:rowId xmlns:a16="http://schemas.microsoft.com/office/drawing/2014/main" val="3428553488"/>
                  </a:ext>
                </a:extLst>
              </a:tr>
              <a:tr h="359448">
                <a:tc rowSpan="2">
                  <a:txBody>
                    <a:bodyPr/>
                    <a:lstStyle/>
                    <a:p>
                      <a:pPr algn="just">
                        <a:spcAft>
                          <a:spcPts val="0"/>
                        </a:spcAft>
                      </a:pPr>
                      <a:r>
                        <a:rPr lang="zh-CN" sz="1050" kern="100">
                          <a:effectLst/>
                        </a:rPr>
                        <a:t>配置</a:t>
                      </a:r>
                      <a:r>
                        <a:rPr lang="en-US" sz="1050" kern="100">
                          <a:effectLst/>
                        </a:rPr>
                        <a:t>provider-dept-8002</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44931" marR="44931" marT="0" marB="0"/>
                </a:tc>
                <a:tc>
                  <a:txBody>
                    <a:bodyPr/>
                    <a:lstStyle/>
                    <a:p>
                      <a:r>
                        <a:rPr lang="en-US" sz="1050">
                          <a:effectLst/>
                        </a:rPr>
                        <a:t>server: 						# </a:t>
                      </a:r>
                      <a:r>
                        <a:rPr lang="zh-CN" sz="1050">
                          <a:effectLst/>
                        </a:rPr>
                        <a:t>服务端配置</a:t>
                      </a:r>
                      <a:r>
                        <a:rPr lang="en-US" sz="1050">
                          <a:effectLst/>
                        </a:rPr>
                        <a:t/>
                      </a:r>
                      <a:br>
                        <a:rPr lang="en-US" sz="1050">
                          <a:effectLst/>
                        </a:rPr>
                      </a:br>
                      <a:r>
                        <a:rPr lang="en-US" sz="1050">
                          <a:effectLst/>
                        </a:rPr>
                        <a:t>  port: 8002 					# 8002</a:t>
                      </a:r>
                      <a:r>
                        <a:rPr lang="zh-CN" sz="1050">
                          <a:effectLst/>
                        </a:rPr>
                        <a:t>端口</a:t>
                      </a:r>
                      <a:endParaRPr lang="zh-CN" sz="1050">
                        <a:effectLst/>
                        <a:latin typeface="Times New Roman" panose="02020603050405020304" pitchFamily="18" charset="0"/>
                      </a:endParaRPr>
                    </a:p>
                  </a:txBody>
                  <a:tcPr marL="44931" marR="44931" marT="0" marB="0"/>
                </a:tc>
                <a:extLst>
                  <a:ext uri="{0D108BD9-81ED-4DB2-BD59-A6C34878D82A}">
                    <a16:rowId xmlns:a16="http://schemas.microsoft.com/office/drawing/2014/main" val="3291725830"/>
                  </a:ext>
                </a:extLst>
              </a:tr>
              <a:tr h="1617518">
                <a:tc vMerge="1">
                  <a:txBody>
                    <a:bodyPr/>
                    <a:lstStyle/>
                    <a:p>
                      <a:endParaRPr lang="zh-CN" altLang="en-US"/>
                    </a:p>
                  </a:txBody>
                  <a:tcPr/>
                </a:tc>
                <a:tc>
                  <a:txBody>
                    <a:bodyPr/>
                    <a:lstStyle/>
                    <a:p>
                      <a:r>
                        <a:rPr lang="en-US" sz="1050">
                          <a:effectLst/>
                        </a:rPr>
                        <a:t>spring: </a:t>
                      </a:r>
                      <a:br>
                        <a:rPr lang="en-US" sz="1050">
                          <a:effectLst/>
                        </a:rPr>
                      </a:br>
                      <a:r>
                        <a:rPr lang="en-US" sz="1050">
                          <a:effectLst/>
                        </a:rPr>
                        <a:t>  application: 					# </a:t>
                      </a:r>
                      <a:r>
                        <a:rPr lang="zh-CN" sz="1050">
                          <a:effectLst/>
                        </a:rPr>
                        <a:t>应用配置</a:t>
                      </a:r>
                      <a:r>
                        <a:rPr lang="en-US" sz="1050">
                          <a:effectLst/>
                        </a:rPr>
                        <a:t/>
                      </a:r>
                      <a:br>
                        <a:rPr lang="en-US" sz="1050">
                          <a:effectLst/>
                        </a:rPr>
                      </a:br>
                      <a:r>
                        <a:rPr lang="en-US" sz="1050">
                          <a:effectLst/>
                        </a:rPr>
                        <a:t>    name: dept.provider 				# </a:t>
                      </a:r>
                      <a:r>
                        <a:rPr lang="zh-CN" sz="1050">
                          <a:effectLst/>
                        </a:rPr>
                        <a:t>应用名称</a:t>
                      </a:r>
                      <a:r>
                        <a:rPr lang="en-US" sz="1050">
                          <a:effectLst/>
                        </a:rPr>
                        <a:t/>
                      </a:r>
                      <a:br>
                        <a:rPr lang="en-US" sz="1050">
                          <a:effectLst/>
                        </a:rPr>
                      </a:br>
                      <a:r>
                        <a:rPr lang="en-US" sz="1050">
                          <a:effectLst/>
                        </a:rPr>
                        <a:t>  datasource: 					# </a:t>
                      </a:r>
                      <a:r>
                        <a:rPr lang="zh-CN" sz="1050">
                          <a:effectLst/>
                        </a:rPr>
                        <a:t>数据源配置</a:t>
                      </a:r>
                      <a:r>
                        <a:rPr lang="en-US" sz="1050">
                          <a:effectLst/>
                        </a:rPr>
                        <a:t/>
                      </a:r>
                      <a:br>
                        <a:rPr lang="en-US" sz="1050">
                          <a:effectLst/>
                        </a:rPr>
                      </a:br>
                      <a:r>
                        <a:rPr lang="en-US" sz="1050">
                          <a:effectLst/>
                        </a:rPr>
                        <a:t>    url: jdbc:mysql://localhost:3306/yootk8002	# </a:t>
                      </a:r>
                      <a:r>
                        <a:rPr lang="zh-CN" sz="1050">
                          <a:effectLst/>
                        </a:rPr>
                        <a:t>连接地址</a:t>
                      </a:r>
                      <a:r>
                        <a:rPr lang="en-US" sz="1050">
                          <a:effectLst/>
                        </a:rPr>
                        <a:t/>
                      </a:r>
                      <a:br>
                        <a:rPr lang="en-US" sz="1050">
                          <a:effectLst/>
                        </a:rPr>
                      </a:br>
                      <a:r>
                        <a:rPr lang="en-US" sz="1050">
                          <a:effectLst/>
                        </a:rPr>
                        <a:t>  cloud: 					# Cloud</a:t>
                      </a:r>
                      <a:r>
                        <a:rPr lang="zh-CN" sz="1050">
                          <a:effectLst/>
                        </a:rPr>
                        <a:t>配置</a:t>
                      </a:r>
                      <a:r>
                        <a:rPr lang="en-US" sz="1050">
                          <a:effectLst/>
                        </a:rPr>
                        <a:t/>
                      </a:r>
                      <a:br>
                        <a:rPr lang="en-US" sz="1050">
                          <a:effectLst/>
                        </a:rPr>
                      </a:br>
                      <a:r>
                        <a:rPr lang="en-US" sz="1050">
                          <a:effectLst/>
                        </a:rPr>
                        <a:t>    nacos: 					# Nacos</a:t>
                      </a:r>
                      <a:r>
                        <a:rPr lang="zh-CN" sz="1050">
                          <a:effectLst/>
                        </a:rPr>
                        <a:t>注册中心</a:t>
                      </a:r>
                      <a:r>
                        <a:rPr lang="en-US" sz="1050">
                          <a:effectLst/>
                        </a:rPr>
                        <a:t/>
                      </a:r>
                      <a:br>
                        <a:rPr lang="en-US" sz="1050">
                          <a:effectLst/>
                        </a:rPr>
                      </a:br>
                      <a:r>
                        <a:rPr lang="en-US" sz="1050">
                          <a:effectLst/>
                        </a:rPr>
                        <a:t>      discovery: 					# </a:t>
                      </a:r>
                      <a:r>
                        <a:rPr lang="zh-CN" sz="1050">
                          <a:effectLst/>
                        </a:rPr>
                        <a:t>发现服务</a:t>
                      </a:r>
                      <a:r>
                        <a:rPr lang="en-US" sz="1050">
                          <a:effectLst/>
                        </a:rPr>
                        <a:t/>
                      </a:r>
                      <a:br>
                        <a:rPr lang="en-US" sz="1050">
                          <a:effectLst/>
                        </a:rPr>
                      </a:br>
                      <a:r>
                        <a:rPr lang="en-US" sz="1050">
                          <a:effectLst/>
                        </a:rPr>
                        <a:t>        server-addr: nacos-server:80		# </a:t>
                      </a:r>
                      <a:r>
                        <a:rPr lang="zh-CN" sz="1050">
                          <a:effectLst/>
                        </a:rPr>
                        <a:t>注册地址</a:t>
                      </a:r>
                      <a:r>
                        <a:rPr lang="en-US" sz="1050">
                          <a:effectLst/>
                        </a:rPr>
                        <a:t/>
                      </a:r>
                      <a:br>
                        <a:rPr lang="en-US" sz="1050">
                          <a:effectLst/>
                        </a:rPr>
                      </a:br>
                      <a:r>
                        <a:rPr lang="en-US" sz="1050">
                          <a:effectLst/>
                        </a:rPr>
                        <a:t>        service: ${spring.application.name} 	# </a:t>
                      </a:r>
                      <a:r>
                        <a:rPr lang="zh-CN" sz="1050">
                          <a:effectLst/>
                        </a:rPr>
                        <a:t>服务名称</a:t>
                      </a:r>
                      <a:r>
                        <a:rPr lang="en-US" sz="1050">
                          <a:effectLst/>
                        </a:rPr>
                        <a:t>        cluster-name: YootkCluster 			# </a:t>
                      </a:r>
                      <a:r>
                        <a:rPr lang="zh-CN" sz="1050">
                          <a:effectLst/>
                        </a:rPr>
                        <a:t>集群名称</a:t>
                      </a:r>
                      <a:endParaRPr lang="zh-CN" sz="1050">
                        <a:effectLst/>
                        <a:latin typeface="Times New Roman" panose="02020603050405020304" pitchFamily="18" charset="0"/>
                      </a:endParaRPr>
                    </a:p>
                  </a:txBody>
                  <a:tcPr marL="44931" marR="44931" marT="0" marB="0"/>
                </a:tc>
                <a:extLst>
                  <a:ext uri="{0D108BD9-81ED-4DB2-BD59-A6C34878D82A}">
                    <a16:rowId xmlns:a16="http://schemas.microsoft.com/office/drawing/2014/main" val="3575558027"/>
                  </a:ext>
                </a:extLst>
              </a:tr>
              <a:tr h="359448">
                <a:tc rowSpan="2">
                  <a:txBody>
                    <a:bodyPr/>
                    <a:lstStyle/>
                    <a:p>
                      <a:pPr algn="just">
                        <a:spcAft>
                          <a:spcPts val="0"/>
                        </a:spcAft>
                      </a:pPr>
                      <a:r>
                        <a:rPr lang="zh-CN" sz="1050" kern="100">
                          <a:effectLst/>
                        </a:rPr>
                        <a:t>配置</a:t>
                      </a:r>
                      <a:r>
                        <a:rPr lang="en-US" sz="1050" kern="100">
                          <a:effectLst/>
                        </a:rPr>
                        <a:t>provider-dept-8003</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44931" marR="44931" marT="0" marB="0"/>
                </a:tc>
                <a:tc>
                  <a:txBody>
                    <a:bodyPr/>
                    <a:lstStyle/>
                    <a:p>
                      <a:r>
                        <a:rPr lang="en-US" sz="1050">
                          <a:effectLst/>
                        </a:rPr>
                        <a:t>server: 						# </a:t>
                      </a:r>
                      <a:r>
                        <a:rPr lang="zh-CN" sz="1050">
                          <a:effectLst/>
                        </a:rPr>
                        <a:t>服务端配置</a:t>
                      </a:r>
                      <a:r>
                        <a:rPr lang="en-US" sz="1050">
                          <a:effectLst/>
                        </a:rPr>
                        <a:t/>
                      </a:r>
                      <a:br>
                        <a:rPr lang="en-US" sz="1050">
                          <a:effectLst/>
                        </a:rPr>
                      </a:br>
                      <a:r>
                        <a:rPr lang="en-US" sz="1050">
                          <a:effectLst/>
                        </a:rPr>
                        <a:t>  port: 8003 					# 8003</a:t>
                      </a:r>
                      <a:r>
                        <a:rPr lang="zh-CN" sz="1050">
                          <a:effectLst/>
                        </a:rPr>
                        <a:t>端口</a:t>
                      </a:r>
                      <a:endParaRPr lang="zh-CN" sz="1050">
                        <a:effectLst/>
                        <a:latin typeface="Times New Roman" panose="02020603050405020304" pitchFamily="18" charset="0"/>
                      </a:endParaRPr>
                    </a:p>
                  </a:txBody>
                  <a:tcPr marL="44931" marR="44931" marT="0" marB="0"/>
                </a:tc>
                <a:extLst>
                  <a:ext uri="{0D108BD9-81ED-4DB2-BD59-A6C34878D82A}">
                    <a16:rowId xmlns:a16="http://schemas.microsoft.com/office/drawing/2014/main" val="2510894536"/>
                  </a:ext>
                </a:extLst>
              </a:tr>
              <a:tr h="1617518">
                <a:tc vMerge="1">
                  <a:txBody>
                    <a:bodyPr/>
                    <a:lstStyle/>
                    <a:p>
                      <a:endParaRPr lang="zh-CN" altLang="en-US"/>
                    </a:p>
                  </a:txBody>
                  <a:tcPr/>
                </a:tc>
                <a:tc>
                  <a:txBody>
                    <a:bodyPr/>
                    <a:lstStyle/>
                    <a:p>
                      <a:r>
                        <a:rPr lang="en-US" sz="1050">
                          <a:effectLst/>
                        </a:rPr>
                        <a:t>spring: </a:t>
                      </a:r>
                      <a:br>
                        <a:rPr lang="en-US" sz="1050">
                          <a:effectLst/>
                        </a:rPr>
                      </a:br>
                      <a:r>
                        <a:rPr lang="en-US" sz="1050">
                          <a:effectLst/>
                        </a:rPr>
                        <a:t>  application: 					# </a:t>
                      </a:r>
                      <a:r>
                        <a:rPr lang="zh-CN" sz="1050">
                          <a:effectLst/>
                        </a:rPr>
                        <a:t>应用配置</a:t>
                      </a:r>
                      <a:r>
                        <a:rPr lang="en-US" sz="1050">
                          <a:effectLst/>
                        </a:rPr>
                        <a:t/>
                      </a:r>
                      <a:br>
                        <a:rPr lang="en-US" sz="1050">
                          <a:effectLst/>
                        </a:rPr>
                      </a:br>
                      <a:r>
                        <a:rPr lang="en-US" sz="1050">
                          <a:effectLst/>
                        </a:rPr>
                        <a:t>    name: dept.provider 				# </a:t>
                      </a:r>
                      <a:r>
                        <a:rPr lang="zh-CN" sz="1050">
                          <a:effectLst/>
                        </a:rPr>
                        <a:t>应用名称</a:t>
                      </a:r>
                      <a:r>
                        <a:rPr lang="en-US" sz="1050">
                          <a:effectLst/>
                        </a:rPr>
                        <a:t/>
                      </a:r>
                      <a:br>
                        <a:rPr lang="en-US" sz="1050">
                          <a:effectLst/>
                        </a:rPr>
                      </a:br>
                      <a:r>
                        <a:rPr lang="en-US" sz="1050">
                          <a:effectLst/>
                        </a:rPr>
                        <a:t>  datasource: 					# </a:t>
                      </a:r>
                      <a:r>
                        <a:rPr lang="zh-CN" sz="1050">
                          <a:effectLst/>
                        </a:rPr>
                        <a:t>数据源配置</a:t>
                      </a:r>
                      <a:r>
                        <a:rPr lang="en-US" sz="1050">
                          <a:effectLst/>
                        </a:rPr>
                        <a:t/>
                      </a:r>
                      <a:br>
                        <a:rPr lang="en-US" sz="1050">
                          <a:effectLst/>
                        </a:rPr>
                      </a:br>
                      <a:r>
                        <a:rPr lang="en-US" sz="1050">
                          <a:effectLst/>
                        </a:rPr>
                        <a:t>    url: jdbc:mysql://localhost:3306/yootk8003	# </a:t>
                      </a:r>
                      <a:r>
                        <a:rPr lang="zh-CN" sz="1050">
                          <a:effectLst/>
                        </a:rPr>
                        <a:t>连接地址</a:t>
                      </a:r>
                      <a:r>
                        <a:rPr lang="en-US" sz="1050">
                          <a:effectLst/>
                        </a:rPr>
                        <a:t/>
                      </a:r>
                      <a:br>
                        <a:rPr lang="en-US" sz="1050">
                          <a:effectLst/>
                        </a:rPr>
                      </a:br>
                      <a:r>
                        <a:rPr lang="en-US" sz="1050">
                          <a:effectLst/>
                        </a:rPr>
                        <a:t>  cloud: 					# Cloud</a:t>
                      </a:r>
                      <a:r>
                        <a:rPr lang="zh-CN" sz="1050">
                          <a:effectLst/>
                        </a:rPr>
                        <a:t>配置</a:t>
                      </a:r>
                      <a:r>
                        <a:rPr lang="en-US" sz="1050">
                          <a:effectLst/>
                        </a:rPr>
                        <a:t/>
                      </a:r>
                      <a:br>
                        <a:rPr lang="en-US" sz="1050">
                          <a:effectLst/>
                        </a:rPr>
                      </a:br>
                      <a:r>
                        <a:rPr lang="en-US" sz="1050">
                          <a:effectLst/>
                        </a:rPr>
                        <a:t>    nacos: 					# Nacos</a:t>
                      </a:r>
                      <a:r>
                        <a:rPr lang="zh-CN" sz="1050">
                          <a:effectLst/>
                        </a:rPr>
                        <a:t>注册中心</a:t>
                      </a:r>
                      <a:r>
                        <a:rPr lang="en-US" sz="1050">
                          <a:effectLst/>
                        </a:rPr>
                        <a:t/>
                      </a:r>
                      <a:br>
                        <a:rPr lang="en-US" sz="1050">
                          <a:effectLst/>
                        </a:rPr>
                      </a:br>
                      <a:r>
                        <a:rPr lang="en-US" sz="1050">
                          <a:effectLst/>
                        </a:rPr>
                        <a:t>      discovery: 					# </a:t>
                      </a:r>
                      <a:r>
                        <a:rPr lang="zh-CN" sz="1050">
                          <a:effectLst/>
                        </a:rPr>
                        <a:t>发现服务</a:t>
                      </a:r>
                      <a:r>
                        <a:rPr lang="en-US" sz="1050">
                          <a:effectLst/>
                        </a:rPr>
                        <a:t/>
                      </a:r>
                      <a:br>
                        <a:rPr lang="en-US" sz="1050">
                          <a:effectLst/>
                        </a:rPr>
                      </a:br>
                      <a:r>
                        <a:rPr lang="en-US" sz="1050">
                          <a:effectLst/>
                        </a:rPr>
                        <a:t>        server-addr: nacos-server:80		# </a:t>
                      </a:r>
                      <a:r>
                        <a:rPr lang="zh-CN" sz="1050">
                          <a:effectLst/>
                        </a:rPr>
                        <a:t>注册地址</a:t>
                      </a:r>
                      <a:r>
                        <a:rPr lang="en-US" sz="1050">
                          <a:effectLst/>
                        </a:rPr>
                        <a:t/>
                      </a:r>
                      <a:br>
                        <a:rPr lang="en-US" sz="1050">
                          <a:effectLst/>
                        </a:rPr>
                      </a:br>
                      <a:r>
                        <a:rPr lang="en-US" sz="1050">
                          <a:effectLst/>
                        </a:rPr>
                        <a:t>        service: ${spring.application.name} 	# </a:t>
                      </a:r>
                      <a:r>
                        <a:rPr lang="zh-CN" sz="1050">
                          <a:effectLst/>
                        </a:rPr>
                        <a:t>服务名称</a:t>
                      </a:r>
                      <a:r>
                        <a:rPr lang="en-US" sz="1050">
                          <a:effectLst/>
                        </a:rPr>
                        <a:t>        cluster-name: MuyanCluster 			# </a:t>
                      </a:r>
                      <a:r>
                        <a:rPr lang="zh-CN" sz="1050">
                          <a:effectLst/>
                        </a:rPr>
                        <a:t>集群名称</a:t>
                      </a:r>
                      <a:endParaRPr lang="zh-CN" sz="1050">
                        <a:effectLst/>
                        <a:latin typeface="Times New Roman" panose="02020603050405020304" pitchFamily="18" charset="0"/>
                      </a:endParaRPr>
                    </a:p>
                  </a:txBody>
                  <a:tcPr marL="44931" marR="44931" marT="0" marB="0"/>
                </a:tc>
                <a:extLst>
                  <a:ext uri="{0D108BD9-81ED-4DB2-BD59-A6C34878D82A}">
                    <a16:rowId xmlns:a16="http://schemas.microsoft.com/office/drawing/2014/main" val="1255377350"/>
                  </a:ext>
                </a:extLst>
              </a:tr>
            </a:tbl>
          </a:graphicData>
        </a:graphic>
      </p:graphicFrame>
    </p:spTree>
    <p:extLst>
      <p:ext uri="{BB962C8B-B14F-4D97-AF65-F5344CB8AC3E}">
        <p14:creationId xmlns:p14="http://schemas.microsoft.com/office/powerpoint/2010/main" val="39386373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服务启动类</a:t>
            </a:r>
            <a:endParaRPr lang="zh-CN" altLang="en-US"/>
          </a:p>
        </p:txBody>
      </p:sp>
      <p:sp>
        <p:nvSpPr>
          <p:cNvPr id="3" name="内容占位符 2"/>
          <p:cNvSpPr>
            <a:spLocks noGrp="1"/>
          </p:cNvSpPr>
          <p:nvPr>
            <p:ph idx="1"/>
          </p:nvPr>
        </p:nvSpPr>
        <p:spPr/>
        <p:txBody>
          <a:bodyPr>
            <a:normAutofit/>
          </a:bodyPr>
          <a:lstStyle/>
          <a:p>
            <a:r>
              <a:rPr lang="en-US" altLang="zh-CN" sz="1600" b="1"/>
              <a:t>package </a:t>
            </a:r>
            <a:r>
              <a:rPr lang="en-US" altLang="zh-CN" sz="1600"/>
              <a:t>com.yootk.provider;</a:t>
            </a:r>
            <a:br>
              <a:rPr lang="en-US" altLang="zh-CN" sz="1600"/>
            </a:br>
            <a:r>
              <a:rPr lang="en-US" altLang="zh-CN" sz="1600"/>
              <a:t>@SpringBootApplication</a:t>
            </a:r>
            <a:br>
              <a:rPr lang="en-US" altLang="zh-CN" sz="1600"/>
            </a:br>
            <a:r>
              <a:rPr lang="en-US" altLang="zh-CN" sz="1600" b="1"/>
              <a:t>@EnableDiscoveryClient</a:t>
            </a:r>
            <a:r>
              <a:rPr lang="en-US" altLang="zh-CN" sz="1600"/>
              <a:t> 					// Nacos</a:t>
            </a:r>
            <a:r>
              <a:rPr lang="zh-CN" altLang="zh-CN" sz="1600"/>
              <a:t>发现服务注解</a:t>
            </a:r>
            <a:r>
              <a:rPr lang="en-US" altLang="zh-CN" sz="1600"/>
              <a:t/>
            </a:r>
            <a:br>
              <a:rPr lang="en-US" altLang="zh-CN" sz="1600"/>
            </a:br>
            <a:r>
              <a:rPr lang="en-US" altLang="zh-CN" sz="1600" b="1"/>
              <a:t>public class </a:t>
            </a:r>
            <a:r>
              <a:rPr lang="en-US" altLang="zh-CN" sz="1600"/>
              <a:t>StartProviderDept800XApplication { 		// </a:t>
            </a:r>
            <a:r>
              <a:rPr lang="zh-CN" altLang="zh-CN" sz="1600"/>
              <a:t>李兴华高薪就业编程训练营</a:t>
            </a:r>
            <a:r>
              <a:rPr lang="en-US" altLang="zh-CN" sz="1600"/>
              <a:t/>
            </a:r>
            <a:br>
              <a:rPr lang="en-US" altLang="zh-CN" sz="1600"/>
            </a:br>
            <a:r>
              <a:rPr lang="en-US" altLang="zh-CN" sz="1600"/>
              <a:t>    </a:t>
            </a:r>
            <a:r>
              <a:rPr lang="en-US" altLang="zh-CN" sz="1600" b="1"/>
              <a:t>public static void </a:t>
            </a:r>
            <a:r>
              <a:rPr lang="en-US" altLang="zh-CN" sz="1600"/>
              <a:t>main(String[] args) {} 		// </a:t>
            </a:r>
            <a:r>
              <a:rPr lang="zh-CN" altLang="zh-CN" sz="1600"/>
              <a:t>沐言科技：</a:t>
            </a:r>
            <a:r>
              <a:rPr lang="en-US" altLang="zh-CN" sz="1600"/>
              <a:t>www.yootk.com    </a:t>
            </a:r>
            <a:br>
              <a:rPr lang="en-US" altLang="zh-CN" sz="1600"/>
            </a:br>
            <a:r>
              <a:rPr lang="en-US" altLang="zh-CN" sz="1600"/>
              <a:t>}</a:t>
            </a:r>
            <a:endParaRPr lang="zh-CN" altLang="en-US" sz="1600"/>
          </a:p>
        </p:txBody>
      </p:sp>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057" y="2463255"/>
            <a:ext cx="6579682" cy="413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5859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微服务集群架构</a:t>
            </a:r>
            <a:endParaRPr lang="zh-CN" altLang="en-US"/>
          </a:p>
        </p:txBody>
      </p:sp>
      <p:graphicFrame>
        <p:nvGraphicFramePr>
          <p:cNvPr id="4" name="表格 3"/>
          <p:cNvGraphicFramePr>
            <a:graphicFrameLocks noGrp="1"/>
          </p:cNvGraphicFramePr>
          <p:nvPr>
            <p:extLst/>
          </p:nvPr>
        </p:nvGraphicFramePr>
        <p:xfrm>
          <a:off x="248233" y="849089"/>
          <a:ext cx="11647434" cy="2173510"/>
        </p:xfrm>
        <a:graphic>
          <a:graphicData uri="http://schemas.openxmlformats.org/drawingml/2006/table">
            <a:tbl>
              <a:tblPr>
                <a:tableStyleId>{5C22544A-7EE6-4342-B048-85BDC9FD1C3A}</a:tableStyleId>
              </a:tblPr>
              <a:tblGrid>
                <a:gridCol w="667541">
                  <a:extLst>
                    <a:ext uri="{9D8B030D-6E8A-4147-A177-3AD203B41FA5}">
                      <a16:colId xmlns:a16="http://schemas.microsoft.com/office/drawing/2014/main" val="2967529014"/>
                    </a:ext>
                  </a:extLst>
                </a:gridCol>
                <a:gridCol w="2444822">
                  <a:extLst>
                    <a:ext uri="{9D8B030D-6E8A-4147-A177-3AD203B41FA5}">
                      <a16:colId xmlns:a16="http://schemas.microsoft.com/office/drawing/2014/main" val="3254155050"/>
                    </a:ext>
                  </a:extLst>
                </a:gridCol>
                <a:gridCol w="2309133">
                  <a:extLst>
                    <a:ext uri="{9D8B030D-6E8A-4147-A177-3AD203B41FA5}">
                      <a16:colId xmlns:a16="http://schemas.microsoft.com/office/drawing/2014/main" val="887736758"/>
                    </a:ext>
                  </a:extLst>
                </a:gridCol>
                <a:gridCol w="1038262">
                  <a:extLst>
                    <a:ext uri="{9D8B030D-6E8A-4147-A177-3AD203B41FA5}">
                      <a16:colId xmlns:a16="http://schemas.microsoft.com/office/drawing/2014/main" val="1724345426"/>
                    </a:ext>
                  </a:extLst>
                </a:gridCol>
                <a:gridCol w="2588992">
                  <a:extLst>
                    <a:ext uri="{9D8B030D-6E8A-4147-A177-3AD203B41FA5}">
                      <a16:colId xmlns:a16="http://schemas.microsoft.com/office/drawing/2014/main" val="2240889842"/>
                    </a:ext>
                  </a:extLst>
                </a:gridCol>
                <a:gridCol w="2598684">
                  <a:extLst>
                    <a:ext uri="{9D8B030D-6E8A-4147-A177-3AD203B41FA5}">
                      <a16:colId xmlns:a16="http://schemas.microsoft.com/office/drawing/2014/main" val="2176275384"/>
                    </a:ext>
                  </a:extLst>
                </a:gridCol>
              </a:tblGrid>
              <a:tr h="217351">
                <a:tc>
                  <a:txBody>
                    <a:bodyPr/>
                    <a:lstStyle/>
                    <a:p>
                      <a:pPr algn="ctr">
                        <a:spcAft>
                          <a:spcPts val="0"/>
                        </a:spcAft>
                      </a:pPr>
                      <a:r>
                        <a:rPr lang="en-US" sz="1300" b="1" kern="100">
                          <a:effectLst/>
                        </a:rPr>
                        <a:t>No.</a:t>
                      </a:r>
                      <a:endParaRPr lang="zh-CN" sz="13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300" b="1" kern="100">
                          <a:effectLst/>
                        </a:rPr>
                        <a:t>主机名称</a:t>
                      </a:r>
                      <a:endParaRPr lang="zh-CN" sz="13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300" b="1" kern="100">
                          <a:effectLst/>
                        </a:rPr>
                        <a:t>主机</a:t>
                      </a:r>
                      <a:r>
                        <a:rPr lang="en-US" sz="1300" b="1" kern="100">
                          <a:effectLst/>
                        </a:rPr>
                        <a:t>IP</a:t>
                      </a:r>
                      <a:endParaRPr lang="zh-CN" sz="13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300" b="1" kern="100">
                          <a:effectLst/>
                        </a:rPr>
                        <a:t>端口</a:t>
                      </a:r>
                      <a:endParaRPr lang="zh-CN" sz="13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300" b="1" kern="100">
                          <a:effectLst/>
                        </a:rPr>
                        <a:t>主机服务</a:t>
                      </a:r>
                      <a:endParaRPr lang="zh-CN" sz="13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300" b="1" kern="100">
                          <a:effectLst/>
                        </a:rPr>
                        <a:t>认证信息</a:t>
                      </a:r>
                      <a:endParaRPr lang="zh-CN" sz="13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53898025"/>
                  </a:ext>
                </a:extLst>
              </a:tr>
              <a:tr h="217351">
                <a:tc>
                  <a:txBody>
                    <a:bodyPr/>
                    <a:lstStyle/>
                    <a:p>
                      <a:pPr algn="ctr">
                        <a:spcAft>
                          <a:spcPts val="0"/>
                        </a:spcAft>
                      </a:pPr>
                      <a:r>
                        <a:rPr lang="en-US" sz="1300" kern="100">
                          <a:effectLst/>
                        </a:rPr>
                        <a:t>1</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nacos-cluster-a</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192.168.190.151</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8848</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Nacos</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nacos / nacos</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20861311"/>
                  </a:ext>
                </a:extLst>
              </a:tr>
              <a:tr h="217351">
                <a:tc>
                  <a:txBody>
                    <a:bodyPr/>
                    <a:lstStyle/>
                    <a:p>
                      <a:pPr algn="ctr">
                        <a:spcAft>
                          <a:spcPts val="0"/>
                        </a:spcAft>
                      </a:pPr>
                      <a:r>
                        <a:rPr lang="en-US" sz="1300" kern="100">
                          <a:effectLst/>
                        </a:rPr>
                        <a:t>2</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nacos-cluster-b</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192.168.190.152</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8848</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Nacos</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nacos / nacos</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87328714"/>
                  </a:ext>
                </a:extLst>
              </a:tr>
              <a:tr h="217351">
                <a:tc>
                  <a:txBody>
                    <a:bodyPr/>
                    <a:lstStyle/>
                    <a:p>
                      <a:pPr algn="ctr">
                        <a:spcAft>
                          <a:spcPts val="0"/>
                        </a:spcAft>
                      </a:pPr>
                      <a:r>
                        <a:rPr lang="en-US" sz="1300" kern="100">
                          <a:effectLst/>
                        </a:rPr>
                        <a:t>3</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nacos-cluster-c</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192.168.190.153</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8848</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Nacos</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nacos / nacos</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80668548"/>
                  </a:ext>
                </a:extLst>
              </a:tr>
              <a:tr h="217351">
                <a:tc>
                  <a:txBody>
                    <a:bodyPr/>
                    <a:lstStyle/>
                    <a:p>
                      <a:pPr algn="ctr">
                        <a:spcAft>
                          <a:spcPts val="0"/>
                        </a:spcAft>
                      </a:pPr>
                      <a:r>
                        <a:rPr lang="en-US" sz="1300" kern="100">
                          <a:effectLst/>
                        </a:rPr>
                        <a:t>4</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nacos-proxy</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192.168.190.155</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1300" kern="100" smtClean="0">
                          <a:effectLst/>
                          <a:latin typeface="+mn-lt"/>
                          <a:ea typeface="+mn-ea"/>
                        </a:rPr>
                        <a:t>8848</a:t>
                      </a:r>
                      <a:r>
                        <a:rPr lang="zh-CN" altLang="en-US" sz="1300" kern="100" smtClean="0">
                          <a:effectLst/>
                          <a:latin typeface="+mn-lt"/>
                          <a:ea typeface="+mn-ea"/>
                        </a:rPr>
                        <a:t>、</a:t>
                      </a:r>
                      <a:r>
                        <a:rPr lang="en-US" altLang="zh-CN" sz="1300" kern="100" smtClean="0">
                          <a:effectLst/>
                          <a:latin typeface="+mn-lt"/>
                          <a:ea typeface="+mn-ea"/>
                        </a:rPr>
                        <a:t>9848</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Nginx</a:t>
                      </a:r>
                      <a:r>
                        <a:rPr lang="zh-CN" sz="1300" kern="100">
                          <a:effectLst/>
                        </a:rPr>
                        <a:t>、</a:t>
                      </a:r>
                      <a:r>
                        <a:rPr lang="en-US" sz="1300" kern="100">
                          <a:effectLst/>
                        </a:rPr>
                        <a:t>HAProxy</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03914396"/>
                  </a:ext>
                </a:extLst>
              </a:tr>
              <a:tr h="217351">
                <a:tc>
                  <a:txBody>
                    <a:bodyPr/>
                    <a:lstStyle/>
                    <a:p>
                      <a:pPr algn="ctr">
                        <a:spcAft>
                          <a:spcPts val="0"/>
                        </a:spcAft>
                      </a:pPr>
                      <a:r>
                        <a:rPr lang="en-US" sz="1300" kern="100">
                          <a:effectLst/>
                        </a:rPr>
                        <a:t>5</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nacos-mysql</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192.168.190.159</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3306</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MySQL</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mysql / mysqladmin</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48371558"/>
                  </a:ext>
                </a:extLst>
              </a:tr>
              <a:tr h="217351">
                <a:tc>
                  <a:txBody>
                    <a:bodyPr/>
                    <a:lstStyle/>
                    <a:p>
                      <a:pPr algn="ctr">
                        <a:spcAft>
                          <a:spcPts val="0"/>
                        </a:spcAft>
                      </a:pPr>
                      <a:r>
                        <a:rPr lang="en-US" sz="1300" kern="100">
                          <a:effectLst/>
                        </a:rPr>
                        <a:t>6</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dept-provider-8001</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127.0.0.1</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8001</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SpringCloud</a:t>
                      </a:r>
                      <a:r>
                        <a:rPr lang="zh-CN" sz="1300" kern="100">
                          <a:effectLst/>
                        </a:rPr>
                        <a:t>微服务</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35202444"/>
                  </a:ext>
                </a:extLst>
              </a:tr>
              <a:tr h="217351">
                <a:tc>
                  <a:txBody>
                    <a:bodyPr/>
                    <a:lstStyle/>
                    <a:p>
                      <a:pPr algn="ctr">
                        <a:spcAft>
                          <a:spcPts val="0"/>
                        </a:spcAft>
                      </a:pPr>
                      <a:r>
                        <a:rPr lang="en-US" sz="1300" kern="100">
                          <a:effectLst/>
                        </a:rPr>
                        <a:t>7</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dept-provider-8002</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127.0.0.1</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8002</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SpringCloud</a:t>
                      </a:r>
                      <a:r>
                        <a:rPr lang="zh-CN" sz="1300" kern="100">
                          <a:effectLst/>
                        </a:rPr>
                        <a:t>微服务</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7214880"/>
                  </a:ext>
                </a:extLst>
              </a:tr>
              <a:tr h="217351">
                <a:tc>
                  <a:txBody>
                    <a:bodyPr/>
                    <a:lstStyle/>
                    <a:p>
                      <a:pPr algn="ctr">
                        <a:spcAft>
                          <a:spcPts val="0"/>
                        </a:spcAft>
                      </a:pPr>
                      <a:r>
                        <a:rPr lang="en-US" sz="1300" kern="100">
                          <a:effectLst/>
                        </a:rPr>
                        <a:t>8</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dept-provider-8003</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127.0.0.1</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8003</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SpringCloud</a:t>
                      </a:r>
                      <a:r>
                        <a:rPr lang="zh-CN" sz="1300" kern="100">
                          <a:effectLst/>
                        </a:rPr>
                        <a:t>微服务</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85560989"/>
                  </a:ext>
                </a:extLst>
              </a:tr>
              <a:tr h="217351">
                <a:tc>
                  <a:txBody>
                    <a:bodyPr/>
                    <a:lstStyle/>
                    <a:p>
                      <a:pPr algn="ctr">
                        <a:spcAft>
                          <a:spcPts val="0"/>
                        </a:spcAft>
                      </a:pPr>
                      <a:r>
                        <a:rPr lang="en-US" sz="1300" kern="100">
                          <a:effectLst/>
                        </a:rPr>
                        <a:t>9</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consumer</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127.0.0.1</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300" kern="100">
                          <a:effectLst/>
                        </a:rPr>
                        <a:t>80</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SpringCloud</a:t>
                      </a:r>
                      <a:r>
                        <a:rPr lang="zh-CN" sz="1300" kern="100">
                          <a:effectLst/>
                        </a:rPr>
                        <a:t>客户端</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300" kern="100">
                          <a:effectLst/>
                        </a:rPr>
                        <a:t>-</a:t>
                      </a:r>
                      <a:endParaRPr lang="zh-CN" sz="13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76376090"/>
                  </a:ext>
                </a:extLst>
              </a:tr>
            </a:tbl>
          </a:graphicData>
        </a:graphic>
      </p:graphicFrame>
      <p:pic>
        <p:nvPicPr>
          <p:cNvPr id="204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33" y="3198283"/>
            <a:ext cx="11659427" cy="322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1676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微服务消费端</a:t>
            </a:r>
            <a:endParaRPr lang="zh-CN" altLang="en-US"/>
          </a:p>
        </p:txBody>
      </p:sp>
      <p:sp>
        <p:nvSpPr>
          <p:cNvPr id="3" name="内容占位符 2"/>
          <p:cNvSpPr>
            <a:spLocks noGrp="1"/>
          </p:cNvSpPr>
          <p:nvPr>
            <p:ph idx="1"/>
          </p:nvPr>
        </p:nvSpPr>
        <p:spPr/>
        <p:txBody>
          <a:bodyPr/>
          <a:lstStyle/>
          <a:p>
            <a:r>
              <a:rPr lang="zh-CN" altLang="zh-CN"/>
              <a:t>此时所有的微服务已经成功的注册到了</a:t>
            </a:r>
            <a:r>
              <a:rPr lang="en-US" altLang="zh-CN"/>
              <a:t>Nacos</a:t>
            </a:r>
            <a:r>
              <a:rPr lang="zh-CN" altLang="zh-CN"/>
              <a:t>集群之中，这样就需要编写消费端，而后该消费端设置与微服务相同的领域模型数据（</a:t>
            </a:r>
            <a:r>
              <a:rPr lang="en-US" altLang="zh-CN"/>
              <a:t>NamespaceID</a:t>
            </a:r>
            <a:r>
              <a:rPr lang="zh-CN" altLang="zh-CN"/>
              <a:t>、</a:t>
            </a:r>
            <a:r>
              <a:rPr lang="en-US" altLang="zh-CN"/>
              <a:t>Group</a:t>
            </a:r>
            <a:r>
              <a:rPr lang="zh-CN" altLang="zh-CN"/>
              <a:t>、</a:t>
            </a:r>
            <a:r>
              <a:rPr lang="en-US" altLang="zh-CN"/>
              <a:t>ServiceName</a:t>
            </a:r>
            <a:r>
              <a:rPr lang="zh-CN" altLang="zh-CN"/>
              <a:t>）即可实现微服务数据调</a:t>
            </a:r>
            <a:r>
              <a:rPr lang="zh-CN" altLang="zh-CN" smtClean="0"/>
              <a:t>用</a:t>
            </a:r>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zh-CN"/>
              <a:t>客户端在实现服务查找时需要在项目中配置“</a:t>
            </a:r>
            <a:r>
              <a:rPr lang="en-US" altLang="zh-CN"/>
              <a:t>spring-cloud-starter-alibaba-nacos-discovery</a:t>
            </a:r>
            <a:r>
              <a:rPr lang="zh-CN" altLang="zh-CN"/>
              <a:t>”依赖库，而后利用该依赖库所提供的</a:t>
            </a:r>
            <a:r>
              <a:rPr lang="en-US" altLang="zh-CN"/>
              <a:t>DiscoveryClient</a:t>
            </a:r>
            <a:r>
              <a:rPr lang="zh-CN" altLang="zh-CN"/>
              <a:t>实例即可根据指定的微服务名称实现所有相关服务节点的获取</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708" y="2105131"/>
            <a:ext cx="11503572" cy="213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67310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build.gradle</a:t>
            </a:r>
            <a:endParaRPr lang="zh-CN" altLang="en-US"/>
          </a:p>
        </p:txBody>
      </p:sp>
      <p:graphicFrame>
        <p:nvGraphicFramePr>
          <p:cNvPr id="4" name="表格 3"/>
          <p:cNvGraphicFramePr>
            <a:graphicFrameLocks noGrp="1"/>
          </p:cNvGraphicFramePr>
          <p:nvPr>
            <p:extLst/>
          </p:nvPr>
        </p:nvGraphicFramePr>
        <p:xfrm>
          <a:off x="239478" y="849087"/>
          <a:ext cx="11647722" cy="2118838"/>
        </p:xfrm>
        <a:graphic>
          <a:graphicData uri="http://schemas.openxmlformats.org/drawingml/2006/table">
            <a:tbl>
              <a:tblPr firstRow="1" firstCol="1" lastRow="1" lastCol="1" bandRow="1" bandCol="1">
                <a:tableStyleId>{5940675A-B579-460E-94D1-54222C63F5DA}</a:tableStyleId>
              </a:tblPr>
              <a:tblGrid>
                <a:gridCol w="11647722">
                  <a:extLst>
                    <a:ext uri="{9D8B030D-6E8A-4147-A177-3AD203B41FA5}">
                      <a16:colId xmlns:a16="http://schemas.microsoft.com/office/drawing/2014/main" val="2099816694"/>
                    </a:ext>
                  </a:extLst>
                </a:gridCol>
              </a:tblGrid>
              <a:tr h="2118838">
                <a:tc>
                  <a:txBody>
                    <a:bodyPr/>
                    <a:lstStyle/>
                    <a:p>
                      <a:r>
                        <a:rPr lang="en-US" sz="1600">
                          <a:effectLst/>
                        </a:rPr>
                        <a:t>project('consumer-springboot-80') { 			// </a:t>
                      </a:r>
                      <a:r>
                        <a:rPr lang="zh-CN" sz="1600">
                          <a:effectLst/>
                        </a:rPr>
                        <a:t>子模块</a:t>
                      </a:r>
                      <a:r>
                        <a:rPr lang="en-US" sz="1600">
                          <a:effectLst/>
                        </a:rPr>
                        <a:t/>
                      </a:r>
                      <a:br>
                        <a:rPr lang="en-US" sz="1600">
                          <a:effectLst/>
                        </a:rPr>
                      </a:br>
                      <a:r>
                        <a:rPr lang="en-US" sz="1600">
                          <a:effectLst/>
                        </a:rPr>
                        <a:t>    dependencies { 					// </a:t>
                      </a:r>
                      <a:r>
                        <a:rPr lang="zh-CN" sz="1600">
                          <a:effectLst/>
                        </a:rPr>
                        <a:t>配置子模块依赖</a:t>
                      </a:r>
                      <a:r>
                        <a:rPr lang="en-US" sz="1600">
                          <a:effectLst/>
                        </a:rPr>
                        <a:t/>
                      </a:r>
                      <a:br>
                        <a:rPr lang="en-US" sz="1600">
                          <a:effectLst/>
                        </a:rPr>
                      </a:br>
                      <a:r>
                        <a:rPr lang="en-US" sz="1600">
                          <a:effectLst/>
                        </a:rPr>
                        <a:t>        implementation(project(':common-api')) 		// </a:t>
                      </a:r>
                      <a:r>
                        <a:rPr lang="zh-CN" sz="1600">
                          <a:effectLst/>
                        </a:rPr>
                        <a:t>引入公共子模块</a:t>
                      </a:r>
                      <a:r>
                        <a:rPr lang="en-US" sz="1600">
                          <a:effectLst/>
                        </a:rPr>
                        <a:t/>
                      </a:r>
                      <a:br>
                        <a:rPr lang="en-US" sz="1600">
                          <a:effectLst/>
                        </a:rPr>
                      </a:br>
                      <a:r>
                        <a:rPr lang="en-US" sz="1600">
                          <a:effectLst/>
                        </a:rPr>
                        <a:t>        implementation('com.alibaba.cloud:spring-cloud-starter-alibaba-nacos-discovery')</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653473773"/>
                  </a:ext>
                </a:extLst>
              </a:tr>
            </a:tbl>
          </a:graphicData>
        </a:graphic>
      </p:graphicFrame>
    </p:spTree>
    <p:extLst>
      <p:ext uri="{BB962C8B-B14F-4D97-AF65-F5344CB8AC3E}">
        <p14:creationId xmlns:p14="http://schemas.microsoft.com/office/powerpoint/2010/main" val="42873708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endParaRPr lang="zh-CN" altLang="en-US"/>
          </a:p>
        </p:txBody>
      </p:sp>
      <p:graphicFrame>
        <p:nvGraphicFramePr>
          <p:cNvPr id="4" name="表格 3"/>
          <p:cNvGraphicFramePr>
            <a:graphicFrameLocks noGrp="1"/>
          </p:cNvGraphicFramePr>
          <p:nvPr>
            <p:extLst/>
          </p:nvPr>
        </p:nvGraphicFramePr>
        <p:xfrm>
          <a:off x="171147" y="849087"/>
          <a:ext cx="11796398" cy="5773618"/>
        </p:xfrm>
        <a:graphic>
          <a:graphicData uri="http://schemas.openxmlformats.org/drawingml/2006/table">
            <a:tbl>
              <a:tblPr firstRow="1" firstCol="1" lastRow="1" lastCol="1" bandRow="1" bandCol="1">
                <a:tableStyleId>{5940675A-B579-460E-94D1-54222C63F5DA}</a:tableStyleId>
              </a:tblPr>
              <a:tblGrid>
                <a:gridCol w="11796398">
                  <a:extLst>
                    <a:ext uri="{9D8B030D-6E8A-4147-A177-3AD203B41FA5}">
                      <a16:colId xmlns:a16="http://schemas.microsoft.com/office/drawing/2014/main" val="1222865103"/>
                    </a:ext>
                  </a:extLst>
                </a:gridCol>
              </a:tblGrid>
              <a:tr h="5773618">
                <a:tc>
                  <a:txBody>
                    <a:bodyPr/>
                    <a:lstStyle/>
                    <a:p>
                      <a:r>
                        <a:rPr lang="en-US" sz="1200">
                          <a:effectLst/>
                        </a:rPr>
                        <a:t>server: 							# </a:t>
                      </a:r>
                      <a:r>
                        <a:rPr lang="zh-CN" sz="1200">
                          <a:effectLst/>
                        </a:rPr>
                        <a:t>服务端配置</a:t>
                      </a:r>
                      <a:r>
                        <a:rPr lang="en-US" sz="1200">
                          <a:effectLst/>
                        </a:rPr>
                        <a:t/>
                      </a:r>
                      <a:br>
                        <a:rPr lang="en-US" sz="1200">
                          <a:effectLst/>
                        </a:rPr>
                      </a:br>
                      <a:r>
                        <a:rPr lang="en-US" sz="1200">
                          <a:effectLst/>
                        </a:rPr>
                        <a:t>  port: 80 						# 80</a:t>
                      </a:r>
                      <a:r>
                        <a:rPr lang="zh-CN" sz="1200">
                          <a:effectLst/>
                        </a:rPr>
                        <a:t>端口监听</a:t>
                      </a:r>
                      <a:r>
                        <a:rPr lang="en-US" sz="1200">
                          <a:effectLst/>
                        </a:rPr>
                        <a:t/>
                      </a:r>
                      <a:br>
                        <a:rPr lang="en-US" sz="1200">
                          <a:effectLst/>
                        </a:rPr>
                      </a:br>
                      <a:r>
                        <a:rPr lang="en-US" sz="1200">
                          <a:effectLst/>
                        </a:rPr>
                        <a:t>spring: 							# Spring</a:t>
                      </a:r>
                      <a:r>
                        <a:rPr lang="zh-CN" sz="1200">
                          <a:effectLst/>
                        </a:rPr>
                        <a:t>配置</a:t>
                      </a:r>
                      <a:r>
                        <a:rPr lang="en-US" sz="1200">
                          <a:effectLst/>
                        </a:rPr>
                        <a:t/>
                      </a:r>
                      <a:br>
                        <a:rPr lang="en-US" sz="1200">
                          <a:effectLst/>
                        </a:rPr>
                      </a:br>
                      <a:r>
                        <a:rPr lang="en-US" sz="1200">
                          <a:effectLst/>
                        </a:rPr>
                        <a:t>  application: 						# </a:t>
                      </a:r>
                      <a:r>
                        <a:rPr lang="zh-CN" sz="1200">
                          <a:effectLst/>
                        </a:rPr>
                        <a:t>应用配置</a:t>
                      </a:r>
                      <a:r>
                        <a:rPr lang="en-US" sz="1200">
                          <a:effectLst/>
                        </a:rPr>
                        <a:t/>
                      </a:r>
                      <a:br>
                        <a:rPr lang="en-US" sz="1200">
                          <a:effectLst/>
                        </a:rPr>
                      </a:br>
                      <a:r>
                        <a:rPr lang="en-US" sz="1200">
                          <a:effectLst/>
                        </a:rPr>
                        <a:t>    name: consumer 					# </a:t>
                      </a:r>
                      <a:r>
                        <a:rPr lang="zh-CN" sz="1200">
                          <a:effectLst/>
                        </a:rPr>
                        <a:t>应用名称</a:t>
                      </a:r>
                      <a:r>
                        <a:rPr lang="en-US" sz="1200">
                          <a:effectLst/>
                        </a:rPr>
                        <a:t/>
                      </a:r>
                      <a:br>
                        <a:rPr lang="en-US" sz="1200">
                          <a:effectLst/>
                        </a:rPr>
                      </a:br>
                      <a:r>
                        <a:rPr lang="en-US" sz="1200">
                          <a:effectLst/>
                        </a:rPr>
                        <a:t>  cloud: 						# SpringCloud</a:t>
                      </a:r>
                      <a:r>
                        <a:rPr lang="zh-CN" sz="1200">
                          <a:effectLst/>
                        </a:rPr>
                        <a:t>配置</a:t>
                      </a:r>
                      <a:r>
                        <a:rPr lang="en-US" sz="1200">
                          <a:effectLst/>
                        </a:rPr>
                        <a:t/>
                      </a:r>
                      <a:br>
                        <a:rPr lang="en-US" sz="1200">
                          <a:effectLst/>
                        </a:rPr>
                      </a:br>
                      <a:r>
                        <a:rPr lang="en-US" sz="1200">
                          <a:effectLst/>
                        </a:rPr>
                        <a:t>    nacos: 						# Nacos</a:t>
                      </a:r>
                      <a:r>
                        <a:rPr lang="zh-CN" sz="1200">
                          <a:effectLst/>
                        </a:rPr>
                        <a:t>注册中心</a:t>
                      </a:r>
                      <a:r>
                        <a:rPr lang="en-US" sz="1200">
                          <a:effectLst/>
                        </a:rPr>
                        <a:t/>
                      </a:r>
                      <a:br>
                        <a:rPr lang="en-US" sz="1200">
                          <a:effectLst/>
                        </a:rPr>
                      </a:br>
                      <a:r>
                        <a:rPr lang="en-US" sz="1200">
                          <a:effectLst/>
                        </a:rPr>
                        <a:t>      discovery: 						# </a:t>
                      </a:r>
                      <a:r>
                        <a:rPr lang="zh-CN" sz="1200">
                          <a:effectLst/>
                        </a:rPr>
                        <a:t>发现服务</a:t>
                      </a:r>
                      <a:r>
                        <a:rPr lang="en-US" sz="1200">
                          <a:effectLst/>
                        </a:rPr>
                        <a:t/>
                      </a:r>
                      <a:br>
                        <a:rPr lang="en-US" sz="1200">
                          <a:effectLst/>
                        </a:rPr>
                      </a:br>
                      <a:r>
                        <a:rPr lang="en-US" sz="1200">
                          <a:effectLst/>
                        </a:rPr>
                        <a:t>        username: nacos 					# </a:t>
                      </a:r>
                      <a:r>
                        <a:rPr lang="zh-CN" sz="1200">
                          <a:effectLst/>
                        </a:rPr>
                        <a:t>用户名</a:t>
                      </a:r>
                      <a:r>
                        <a:rPr lang="en-US" sz="1200">
                          <a:effectLst/>
                        </a:rPr>
                        <a:t/>
                      </a:r>
                      <a:br>
                        <a:rPr lang="en-US" sz="1200">
                          <a:effectLst/>
                        </a:rPr>
                      </a:br>
                      <a:r>
                        <a:rPr lang="en-US" sz="1200">
                          <a:effectLst/>
                        </a:rPr>
                        <a:t>        password: nacos 					# </a:t>
                      </a:r>
                      <a:r>
                        <a:rPr lang="zh-CN" sz="1200">
                          <a:effectLst/>
                        </a:rPr>
                        <a:t>密码</a:t>
                      </a:r>
                      <a:r>
                        <a:rPr lang="en-US" sz="1200">
                          <a:effectLst/>
                        </a:rPr>
                        <a:t/>
                      </a:r>
                      <a:br>
                        <a:rPr lang="en-US" sz="1200">
                          <a:effectLst/>
                        </a:rPr>
                      </a:br>
                      <a:r>
                        <a:rPr lang="en-US" sz="1200">
                          <a:effectLst/>
                        </a:rPr>
                        <a:t>        service: ${spring.application.name}  		# </a:t>
                      </a:r>
                      <a:r>
                        <a:rPr lang="zh-CN" sz="1200">
                          <a:effectLst/>
                        </a:rPr>
                        <a:t>服务名称</a:t>
                      </a:r>
                      <a:r>
                        <a:rPr lang="en-US" sz="1200">
                          <a:effectLst/>
                        </a:rPr>
                        <a:t/>
                      </a:r>
                      <a:br>
                        <a:rPr lang="en-US" sz="1200">
                          <a:effectLst/>
                        </a:rPr>
                      </a:br>
                      <a:r>
                        <a:rPr lang="en-US" sz="1200">
                          <a:effectLst/>
                        </a:rPr>
                        <a:t>        server-addr: nacos-proxy:8848 			# </a:t>
                      </a:r>
                      <a:r>
                        <a:rPr lang="zh-CN" sz="1200">
                          <a:effectLst/>
                        </a:rPr>
                        <a:t>服务地址</a:t>
                      </a:r>
                      <a:r>
                        <a:rPr lang="en-US" sz="1200">
                          <a:effectLst/>
                        </a:rPr>
                        <a:t/>
                      </a:r>
                      <a:br>
                        <a:rPr lang="en-US" sz="1200">
                          <a:effectLst/>
                        </a:rPr>
                      </a:br>
                      <a:r>
                        <a:rPr lang="en-US" sz="1200">
                          <a:effectLst/>
                        </a:rPr>
                        <a:t>        namespace: 650fab32-c7dc-4ae1-8ac4-2dbdefd7e617 	# </a:t>
                      </a:r>
                      <a:r>
                        <a:rPr lang="zh-CN" sz="1200">
                          <a:effectLst/>
                        </a:rPr>
                        <a:t>命名空间</a:t>
                      </a:r>
                      <a:r>
                        <a:rPr lang="en-US" sz="1200">
                          <a:effectLst/>
                        </a:rPr>
                        <a:t/>
                      </a:r>
                      <a:br>
                        <a:rPr lang="en-US" sz="1200">
                          <a:effectLst/>
                        </a:rPr>
                      </a:br>
                      <a:r>
                        <a:rPr lang="en-US" sz="1200">
                          <a:effectLst/>
                        </a:rPr>
                        <a:t>        group: MICROCLOUD_GROUP 				# </a:t>
                      </a:r>
                      <a:r>
                        <a:rPr lang="zh-CN" sz="1200">
                          <a:effectLst/>
                        </a:rPr>
                        <a:t>组名称</a:t>
                      </a:r>
                      <a:r>
                        <a:rPr lang="en-US" sz="1200">
                          <a:effectLst/>
                        </a:rPr>
                        <a:t/>
                      </a:r>
                      <a:br>
                        <a:rPr lang="en-US" sz="1200">
                          <a:effectLst/>
                        </a:rPr>
                      </a:br>
                      <a:r>
                        <a:rPr lang="en-US" sz="1200">
                          <a:effectLst/>
                        </a:rPr>
                        <a:t>        register-enabled: false 				# </a:t>
                      </a:r>
                      <a:r>
                        <a:rPr lang="zh-CN" sz="1200">
                          <a:effectLst/>
                        </a:rPr>
                        <a:t>不注册</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3416800929"/>
                  </a:ext>
                </a:extLst>
              </a:tr>
            </a:tbl>
          </a:graphicData>
        </a:graphic>
      </p:graphicFrame>
    </p:spTree>
    <p:extLst>
      <p:ext uri="{BB962C8B-B14F-4D97-AF65-F5344CB8AC3E}">
        <p14:creationId xmlns:p14="http://schemas.microsoft.com/office/powerpoint/2010/main" val="3024137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节点获取类</a:t>
            </a:r>
            <a:endParaRPr lang="zh-CN" altLang="en-US"/>
          </a:p>
        </p:txBody>
      </p:sp>
      <p:graphicFrame>
        <p:nvGraphicFramePr>
          <p:cNvPr id="4" name="表格 3"/>
          <p:cNvGraphicFramePr>
            <a:graphicFrameLocks noGrp="1"/>
          </p:cNvGraphicFramePr>
          <p:nvPr>
            <p:extLst/>
          </p:nvPr>
        </p:nvGraphicFramePr>
        <p:xfrm>
          <a:off x="178798" y="849087"/>
          <a:ext cx="11815527" cy="5846310"/>
        </p:xfrm>
        <a:graphic>
          <a:graphicData uri="http://schemas.openxmlformats.org/drawingml/2006/table">
            <a:tbl>
              <a:tblPr firstRow="1" firstCol="1" lastRow="1" lastCol="1" bandRow="1" bandCol="1">
                <a:tableStyleId>{5940675A-B579-460E-94D1-54222C63F5DA}</a:tableStyleId>
              </a:tblPr>
              <a:tblGrid>
                <a:gridCol w="11815527">
                  <a:extLst>
                    <a:ext uri="{9D8B030D-6E8A-4147-A177-3AD203B41FA5}">
                      <a16:colId xmlns:a16="http://schemas.microsoft.com/office/drawing/2014/main" val="3451316034"/>
                    </a:ext>
                  </a:extLst>
                </a:gridCol>
              </a:tblGrid>
              <a:tr h="5846310">
                <a:tc>
                  <a:txBody>
                    <a:bodyPr/>
                    <a:lstStyle/>
                    <a:p>
                      <a:r>
                        <a:rPr lang="en-US" sz="900">
                          <a:effectLst/>
                        </a:rPr>
                        <a:t>package com.yootk.consumer.util;</a:t>
                      </a:r>
                      <a:br>
                        <a:rPr lang="en-US" sz="900">
                          <a:effectLst/>
                        </a:rPr>
                      </a:br>
                      <a:r>
                        <a:rPr lang="en-US" sz="900">
                          <a:effectLst/>
                        </a:rPr>
                        <a:t>@Component</a:t>
                      </a:r>
                      <a:br>
                        <a:rPr lang="en-US" sz="900">
                          <a:effectLst/>
                        </a:rPr>
                      </a:br>
                      <a:r>
                        <a:rPr lang="en-US" sz="900">
                          <a:effectLst/>
                        </a:rPr>
                        <a:t>@Slf4j</a:t>
                      </a:r>
                      <a:br>
                        <a:rPr lang="en-US" sz="900">
                          <a:effectLst/>
                        </a:rPr>
                      </a:br>
                      <a:r>
                        <a:rPr lang="en-US" sz="900">
                          <a:effectLst/>
                        </a:rPr>
                        <a:t>public class RandomAccessUtil {</a:t>
                      </a:r>
                      <a:br>
                        <a:rPr lang="en-US" sz="900">
                          <a:effectLst/>
                        </a:rPr>
                      </a:br>
                      <a:r>
                        <a:rPr lang="en-US" sz="900">
                          <a:effectLst/>
                        </a:rPr>
                        <a:t>    @Autowired</a:t>
                      </a:r>
                      <a:br>
                        <a:rPr lang="en-US" sz="900">
                          <a:effectLst/>
                        </a:rPr>
                      </a:br>
                      <a:r>
                        <a:rPr lang="en-US" sz="900">
                          <a:effectLst/>
                        </a:rPr>
                        <a:t>    private DiscoveryClient discoveryClient; 		// </a:t>
                      </a:r>
                      <a:r>
                        <a:rPr lang="zh-CN" sz="900">
                          <a:effectLst/>
                        </a:rPr>
                        <a:t>发现服务</a:t>
                      </a:r>
                      <a:r>
                        <a:rPr lang="en-US" sz="900">
                          <a:effectLst/>
                        </a:rPr>
                        <a:t/>
                      </a:r>
                      <a:br>
                        <a:rPr lang="en-US" sz="900">
                          <a:effectLst/>
                        </a:rPr>
                      </a:br>
                      <a:r>
                        <a:rPr lang="en-US" sz="900">
                          <a:effectLst/>
                        </a:rPr>
                        <a:t>    /**</a:t>
                      </a:r>
                      <a:br>
                        <a:rPr lang="en-US" sz="900">
                          <a:effectLst/>
                        </a:rPr>
                      </a:br>
                      <a:r>
                        <a:rPr lang="en-US" sz="900">
                          <a:effectLst/>
                        </a:rPr>
                        <a:t>     * </a:t>
                      </a:r>
                      <a:r>
                        <a:rPr lang="zh-CN" sz="900">
                          <a:effectLst/>
                        </a:rPr>
                        <a:t>根据指定的微服务名称随机获取一个微服务的节点实例</a:t>
                      </a:r>
                      <a:r>
                        <a:rPr lang="en-US" sz="900">
                          <a:effectLst/>
                        </a:rPr>
                        <a:t/>
                      </a:r>
                      <a:br>
                        <a:rPr lang="en-US" sz="900">
                          <a:effectLst/>
                        </a:rPr>
                      </a:br>
                      <a:r>
                        <a:rPr lang="en-US" sz="900">
                          <a:effectLst/>
                        </a:rPr>
                        <a:t>     * @param serviceName </a:t>
                      </a:r>
                      <a:r>
                        <a:rPr lang="zh-CN" sz="900">
                          <a:effectLst/>
                        </a:rPr>
                        <a:t>调用的微服务名称</a:t>
                      </a:r>
                      <a:r>
                        <a:rPr lang="en-US" sz="900">
                          <a:effectLst/>
                        </a:rPr>
                        <a:t/>
                      </a:r>
                      <a:br>
                        <a:rPr lang="en-US" sz="900">
                          <a:effectLst/>
                        </a:rPr>
                      </a:br>
                      <a:r>
                        <a:rPr lang="en-US" sz="900">
                          <a:effectLst/>
                        </a:rPr>
                        <a:t>     * @param uri </a:t>
                      </a:r>
                      <a:r>
                        <a:rPr lang="zh-CN" sz="900">
                          <a:effectLst/>
                        </a:rPr>
                        <a:t>微服务调用子路径（服务功能）</a:t>
                      </a:r>
                      <a:r>
                        <a:rPr lang="en-US" sz="900">
                          <a:effectLst/>
                        </a:rPr>
                        <a:t/>
                      </a:r>
                      <a:br>
                        <a:rPr lang="en-US" sz="900">
                          <a:effectLst/>
                        </a:rPr>
                      </a:br>
                      <a:r>
                        <a:rPr lang="en-US" sz="900">
                          <a:effectLst/>
                        </a:rPr>
                        <a:t>     * @return </a:t>
                      </a:r>
                      <a:r>
                        <a:rPr lang="zh-CN" sz="900">
                          <a:effectLst/>
                        </a:rPr>
                        <a:t>随机获取到的一个完整的微服务调用地址</a:t>
                      </a:r>
                      <a:r>
                        <a:rPr lang="en-US" sz="900">
                          <a:effectLst/>
                        </a:rPr>
                        <a:t/>
                      </a:r>
                      <a:br>
                        <a:rPr lang="en-US" sz="900">
                          <a:effectLst/>
                        </a:rPr>
                      </a:br>
                      <a:r>
                        <a:rPr lang="en-US" sz="900">
                          <a:effectLst/>
                        </a:rPr>
                        <a:t>     */</a:t>
                      </a:r>
                      <a:br>
                        <a:rPr lang="en-US" sz="900">
                          <a:effectLst/>
                        </a:rPr>
                      </a:br>
                      <a:r>
                        <a:rPr lang="en-US" sz="900">
                          <a:effectLst/>
                        </a:rPr>
                        <a:t>    public String getTargetUrl(String serviceName, String uri) {</a:t>
                      </a:r>
                      <a:br>
                        <a:rPr lang="en-US" sz="900">
                          <a:effectLst/>
                        </a:rPr>
                      </a:br>
                      <a:r>
                        <a:rPr lang="en-US" sz="900">
                          <a:effectLst/>
                        </a:rPr>
                        <a:t>        List&lt;ServiceInstance&gt; instances = this.discoveryClient		.getInstances(serviceName); 		// </a:t>
                      </a:r>
                      <a:r>
                        <a:rPr lang="zh-CN" sz="900">
                          <a:effectLst/>
                        </a:rPr>
                        <a:t>根据服务名称获取实例列表</a:t>
                      </a:r>
                      <a:r>
                        <a:rPr lang="en-US" sz="900">
                          <a:effectLst/>
                        </a:rPr>
                        <a:t/>
                      </a:r>
                      <a:br>
                        <a:rPr lang="en-US" sz="900">
                          <a:effectLst/>
                        </a:rPr>
                      </a:br>
                      <a:r>
                        <a:rPr lang="en-US" sz="900">
                          <a:effectLst/>
                        </a:rPr>
                        <a:t>        if (instances.size() == 0) { 			// </a:t>
                      </a:r>
                      <a:r>
                        <a:rPr lang="zh-CN" sz="900">
                          <a:effectLst/>
                        </a:rPr>
                        <a:t>没有返回任何实例数据</a:t>
                      </a:r>
                      <a:r>
                        <a:rPr lang="en-US" sz="900">
                          <a:effectLst/>
                        </a:rPr>
                        <a:t/>
                      </a:r>
                      <a:br>
                        <a:rPr lang="en-US" sz="900">
                          <a:effectLst/>
                        </a:rPr>
                      </a:br>
                      <a:r>
                        <a:rPr lang="en-US" sz="900">
                          <a:effectLst/>
                        </a:rPr>
                        <a:t>            throw new RuntimeException("Nacos</a:t>
                      </a:r>
                      <a:r>
                        <a:rPr lang="zh-CN" sz="900">
                          <a:effectLst/>
                        </a:rPr>
                        <a:t>服务名称</a:t>
                      </a:r>
                      <a:r>
                        <a:rPr lang="en-US" sz="900">
                          <a:effectLst/>
                        </a:rPr>
                        <a:t>ID</a:t>
                      </a:r>
                      <a:r>
                        <a:rPr lang="zh-CN" sz="900">
                          <a:effectLst/>
                        </a:rPr>
                        <a:t>，无法获取服务信息。</a:t>
                      </a:r>
                      <a:r>
                        <a:rPr lang="en-US" sz="900">
                          <a:effectLst/>
                        </a:rPr>
                        <a:t>"); // </a:t>
                      </a:r>
                      <a:r>
                        <a:rPr lang="zh-CN" sz="900">
                          <a:effectLst/>
                        </a:rPr>
                        <a:t>抛出调用异常</a:t>
                      </a:r>
                      <a:r>
                        <a:rPr lang="en-US" sz="900">
                          <a:effectLst/>
                        </a:rPr>
                        <a:t/>
                      </a:r>
                      <a:br>
                        <a:rPr lang="en-US" sz="900">
                          <a:effectLst/>
                        </a:rPr>
                      </a:br>
                      <a:r>
                        <a:rPr lang="en-US" sz="900">
                          <a:effectLst/>
                        </a:rPr>
                        <a:t>        }</a:t>
                      </a:r>
                      <a:br>
                        <a:rPr lang="en-US" sz="900">
                          <a:effectLst/>
                        </a:rPr>
                      </a:br>
                      <a:r>
                        <a:rPr lang="en-US" sz="900">
                          <a:effectLst/>
                        </a:rPr>
                        <a:t>        List&lt;String&gt; collect = instances.stream()</a:t>
                      </a:r>
                      <a:br>
                        <a:rPr lang="en-US" sz="900">
                          <a:effectLst/>
                        </a:rPr>
                      </a:br>
                      <a:r>
                        <a:rPr lang="en-US" sz="900">
                          <a:effectLst/>
                        </a:rPr>
                        <a:t>                .map(instance -&gt; instance.getUri().toString() + uri)</a:t>
                      </a:r>
                      <a:br>
                        <a:rPr lang="en-US" sz="900">
                          <a:effectLst/>
                        </a:rPr>
                      </a:br>
                      <a:r>
                        <a:rPr lang="en-US" sz="900">
                          <a:effectLst/>
                        </a:rPr>
                        <a:t>                .collect(Collectors.toList());		// </a:t>
                      </a:r>
                      <a:r>
                        <a:rPr lang="zh-CN" sz="900">
                          <a:effectLst/>
                        </a:rPr>
                        <a:t>拼凑服务地址</a:t>
                      </a:r>
                      <a:r>
                        <a:rPr lang="en-US" sz="900">
                          <a:effectLst/>
                        </a:rPr>
                        <a:t/>
                      </a:r>
                      <a:br>
                        <a:rPr lang="en-US" sz="900">
                          <a:effectLst/>
                        </a:rPr>
                      </a:br>
                      <a:r>
                        <a:rPr lang="en-US" sz="900">
                          <a:effectLst/>
                        </a:rPr>
                        <a:t>        int num = ThreadLocalRandom.current().nextInt(collect.size()); // </a:t>
                      </a:r>
                      <a:r>
                        <a:rPr lang="zh-CN" sz="900">
                          <a:effectLst/>
                        </a:rPr>
                        <a:t>随机算法</a:t>
                      </a:r>
                      <a:r>
                        <a:rPr lang="en-US" sz="900">
                          <a:effectLst/>
                        </a:rPr>
                        <a:t/>
                      </a:r>
                      <a:br>
                        <a:rPr lang="en-US" sz="900">
                          <a:effectLst/>
                        </a:rPr>
                      </a:br>
                      <a:r>
                        <a:rPr lang="en-US" sz="900">
                          <a:effectLst/>
                        </a:rPr>
                        <a:t>        String targetURL = collect.get(num); 		// </a:t>
                      </a:r>
                      <a:r>
                        <a:rPr lang="zh-CN" sz="900">
                          <a:effectLst/>
                        </a:rPr>
                        <a:t>随机获取一个地址</a:t>
                      </a:r>
                      <a:r>
                        <a:rPr lang="en-US" sz="900">
                          <a:effectLst/>
                        </a:rPr>
                        <a:t/>
                      </a:r>
                      <a:br>
                        <a:rPr lang="en-US" sz="900">
                          <a:effectLst/>
                        </a:rPr>
                      </a:br>
                      <a:r>
                        <a:rPr lang="en-US" sz="900">
                          <a:effectLst/>
                        </a:rPr>
                        <a:t>        log.info("</a:t>
                      </a:r>
                      <a:r>
                        <a:rPr lang="zh-CN" sz="900">
                          <a:effectLst/>
                        </a:rPr>
                        <a:t>获取</a:t>
                      </a:r>
                      <a:r>
                        <a:rPr lang="en-US" sz="900">
                          <a:effectLst/>
                        </a:rPr>
                        <a:t>Nacos</a:t>
                      </a:r>
                      <a:r>
                        <a:rPr lang="zh-CN" sz="900">
                          <a:effectLst/>
                        </a:rPr>
                        <a:t>服务注册地址：</a:t>
                      </a:r>
                      <a:r>
                        <a:rPr lang="en-US" sz="900">
                          <a:effectLst/>
                        </a:rPr>
                        <a:t>{}", targetURL); 	// </a:t>
                      </a:r>
                      <a:r>
                        <a:rPr lang="zh-CN" sz="900">
                          <a:effectLst/>
                        </a:rPr>
                        <a:t>日志输出</a:t>
                      </a:r>
                      <a:r>
                        <a:rPr lang="en-US" sz="900">
                          <a:effectLst/>
                        </a:rPr>
                        <a:t/>
                      </a:r>
                      <a:br>
                        <a:rPr lang="en-US" sz="900">
                          <a:effectLst/>
                        </a:rPr>
                      </a:br>
                      <a:r>
                        <a:rPr lang="en-US" sz="900">
                          <a:effectLst/>
                        </a:rPr>
                        <a:t>        return targetURL; 					// </a:t>
                      </a:r>
                      <a:r>
                        <a:rPr lang="zh-CN" sz="900">
                          <a:effectLst/>
                        </a:rPr>
                        <a:t>返回调用地址</a:t>
                      </a:r>
                      <a:r>
                        <a:rPr lang="en-US" sz="900">
                          <a:effectLst/>
                        </a:rPr>
                        <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8580" marR="68580" marT="0" marB="0"/>
                </a:tc>
                <a:extLst>
                  <a:ext uri="{0D108BD9-81ED-4DB2-BD59-A6C34878D82A}">
                    <a16:rowId xmlns:a16="http://schemas.microsoft.com/office/drawing/2014/main" val="2548961671"/>
                  </a:ext>
                </a:extLst>
              </a:tr>
            </a:tbl>
          </a:graphicData>
        </a:graphic>
      </p:graphicFrame>
    </p:spTree>
    <p:extLst>
      <p:ext uri="{BB962C8B-B14F-4D97-AF65-F5344CB8AC3E}">
        <p14:creationId xmlns:p14="http://schemas.microsoft.com/office/powerpoint/2010/main" val="30984681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DeptConsumerAction</a:t>
            </a:r>
            <a:endParaRPr lang="zh-CN" altLang="en-US"/>
          </a:p>
        </p:txBody>
      </p:sp>
      <p:graphicFrame>
        <p:nvGraphicFramePr>
          <p:cNvPr id="4" name="表格 3"/>
          <p:cNvGraphicFramePr>
            <a:graphicFrameLocks noGrp="1"/>
          </p:cNvGraphicFramePr>
          <p:nvPr>
            <p:extLst/>
          </p:nvPr>
        </p:nvGraphicFramePr>
        <p:xfrm>
          <a:off x="183644" y="849313"/>
          <a:ext cx="11803029" cy="5930900"/>
        </p:xfrm>
        <a:graphic>
          <a:graphicData uri="http://schemas.openxmlformats.org/drawingml/2006/table">
            <a:tbl>
              <a:tblPr firstRow="1" firstCol="1" lastRow="1" lastCol="1" bandRow="1" bandCol="1">
                <a:tableStyleId>{5940675A-B579-460E-94D1-54222C63F5DA}</a:tableStyleId>
              </a:tblPr>
              <a:tblGrid>
                <a:gridCol w="11803029">
                  <a:extLst>
                    <a:ext uri="{9D8B030D-6E8A-4147-A177-3AD203B41FA5}">
                      <a16:colId xmlns:a16="http://schemas.microsoft.com/office/drawing/2014/main" val="3581864755"/>
                    </a:ext>
                  </a:extLst>
                </a:gridCol>
              </a:tblGrid>
              <a:tr h="5930900">
                <a:tc>
                  <a:txBody>
                    <a:bodyPr/>
                    <a:lstStyle/>
                    <a:p>
                      <a:r>
                        <a:rPr lang="en-US" sz="800">
                          <a:effectLst/>
                        </a:rPr>
                        <a:t>package com.yootk.consumer.action;</a:t>
                      </a:r>
                      <a:br>
                        <a:rPr lang="en-US" sz="800">
                          <a:effectLst/>
                        </a:rPr>
                      </a:br>
                      <a:r>
                        <a:rPr lang="en-US" sz="800">
                          <a:effectLst/>
                        </a:rPr>
                        <a:t>@RestController 							// REST</a:t>
                      </a:r>
                      <a:r>
                        <a:rPr lang="zh-CN" sz="800">
                          <a:effectLst/>
                        </a:rPr>
                        <a:t>响应</a:t>
                      </a:r>
                      <a:r>
                        <a:rPr lang="en-US" sz="800">
                          <a:effectLst/>
                        </a:rPr>
                        <a:t/>
                      </a:r>
                      <a:br>
                        <a:rPr lang="en-US" sz="800">
                          <a:effectLst/>
                        </a:rPr>
                      </a:br>
                      <a:r>
                        <a:rPr lang="en-US" sz="800">
                          <a:effectLst/>
                        </a:rPr>
                        <a:t>@RequestMapping("/consumer/dept/*") 				// </a:t>
                      </a:r>
                      <a:r>
                        <a:rPr lang="zh-CN" sz="800">
                          <a:effectLst/>
                        </a:rPr>
                        <a:t>父路径</a:t>
                      </a:r>
                      <a:r>
                        <a:rPr lang="en-US" sz="800">
                          <a:effectLst/>
                        </a:rPr>
                        <a:t/>
                      </a:r>
                      <a:br>
                        <a:rPr lang="en-US" sz="800">
                          <a:effectLst/>
                        </a:rPr>
                      </a:br>
                      <a:r>
                        <a:rPr lang="en-US" sz="800">
                          <a:effectLst/>
                        </a:rPr>
                        <a:t>public class DeptConsumerAction {</a:t>
                      </a:r>
                      <a:br>
                        <a:rPr lang="en-US" sz="800">
                          <a:effectLst/>
                        </a:rPr>
                      </a:br>
                      <a:r>
                        <a:rPr lang="en-US" sz="800">
                          <a:effectLst/>
                        </a:rPr>
                        <a:t>    public static final String DEPT_ADD_URL = "/provider/dept/add"; 	// </a:t>
                      </a:r>
                      <a:r>
                        <a:rPr lang="zh-CN" sz="800">
                          <a:effectLst/>
                        </a:rPr>
                        <a:t>部门增加地址</a:t>
                      </a:r>
                      <a:r>
                        <a:rPr lang="en-US" sz="800">
                          <a:effectLst/>
                        </a:rPr>
                        <a:t/>
                      </a:r>
                      <a:br>
                        <a:rPr lang="en-US" sz="800">
                          <a:effectLst/>
                        </a:rPr>
                      </a:br>
                      <a:r>
                        <a:rPr lang="en-US" sz="800">
                          <a:effectLst/>
                        </a:rPr>
                        <a:t>    public static final String DEPT_GET_URL = "/provider/dept/get/";	// </a:t>
                      </a:r>
                      <a:r>
                        <a:rPr lang="zh-CN" sz="800">
                          <a:effectLst/>
                        </a:rPr>
                        <a:t>部门查询地址</a:t>
                      </a:r>
                      <a:r>
                        <a:rPr lang="en-US" sz="800">
                          <a:effectLst/>
                        </a:rPr>
                        <a:t/>
                      </a:r>
                      <a:br>
                        <a:rPr lang="en-US" sz="800">
                          <a:effectLst/>
                        </a:rPr>
                      </a:br>
                      <a:r>
                        <a:rPr lang="en-US" sz="800">
                          <a:effectLst/>
                        </a:rPr>
                        <a:t>    public static final String DEPT_LIST_URL = "/provider/dept/list";// </a:t>
                      </a:r>
                      <a:r>
                        <a:rPr lang="zh-CN" sz="800">
                          <a:effectLst/>
                        </a:rPr>
                        <a:t>部门列表地址</a:t>
                      </a:r>
                      <a:r>
                        <a:rPr lang="en-US" sz="800">
                          <a:effectLst/>
                        </a:rPr>
                        <a:t/>
                      </a:r>
                      <a:br>
                        <a:rPr lang="en-US" sz="800">
                          <a:effectLst/>
                        </a:rPr>
                      </a:br>
                      <a:r>
                        <a:rPr lang="en-US" sz="800">
                          <a:effectLst/>
                        </a:rPr>
                        <a:t>    public static final String DEPT_SPLIT_URL = "/provider/dept/split";// </a:t>
                      </a:r>
                      <a:r>
                        <a:rPr lang="zh-CN" sz="800">
                          <a:effectLst/>
                        </a:rPr>
                        <a:t>分页列表地址</a:t>
                      </a:r>
                      <a:r>
                        <a:rPr lang="en-US" sz="800">
                          <a:effectLst/>
                        </a:rPr>
                        <a:t/>
                      </a:r>
                      <a:br>
                        <a:rPr lang="en-US" sz="800">
                          <a:effectLst/>
                        </a:rPr>
                      </a:br>
                      <a:r>
                        <a:rPr lang="en-US" sz="800">
                          <a:effectLst/>
                        </a:rPr>
                        <a:t>    public static final String SERVICE_ID = "dept.provider"; 	// </a:t>
                      </a:r>
                      <a:r>
                        <a:rPr lang="zh-CN" sz="800">
                          <a:effectLst/>
                        </a:rPr>
                        <a:t>服务</a:t>
                      </a:r>
                      <a:r>
                        <a:rPr lang="en-US" sz="800">
                          <a:effectLst/>
                        </a:rPr>
                        <a:t>ID</a:t>
                      </a:r>
                      <a:br>
                        <a:rPr lang="en-US" sz="800">
                          <a:effectLst/>
                        </a:rPr>
                      </a:br>
                      <a:r>
                        <a:rPr lang="en-US" sz="800">
                          <a:effectLst/>
                        </a:rPr>
                        <a:t>    @Autowired</a:t>
                      </a:r>
                      <a:br>
                        <a:rPr lang="en-US" sz="800">
                          <a:effectLst/>
                        </a:rPr>
                      </a:br>
                      <a:r>
                        <a:rPr lang="en-US" sz="800">
                          <a:effectLst/>
                        </a:rPr>
                        <a:t>    private RestTemplate restTemplate; 				// </a:t>
                      </a:r>
                      <a:r>
                        <a:rPr lang="zh-CN" sz="800">
                          <a:effectLst/>
                        </a:rPr>
                        <a:t>注入对象实例</a:t>
                      </a:r>
                      <a:r>
                        <a:rPr lang="en-US" sz="800">
                          <a:effectLst/>
                        </a:rPr>
                        <a:t/>
                      </a:r>
                      <a:br>
                        <a:rPr lang="en-US" sz="800">
                          <a:effectLst/>
                        </a:rPr>
                      </a:br>
                      <a:r>
                        <a:rPr lang="en-US" sz="800">
                          <a:effectLst/>
                        </a:rPr>
                        <a:t>    @Autowired</a:t>
                      </a:r>
                      <a:br>
                        <a:rPr lang="en-US" sz="800">
                          <a:effectLst/>
                        </a:rPr>
                      </a:br>
                      <a:r>
                        <a:rPr lang="en-US" sz="800">
                          <a:effectLst/>
                        </a:rPr>
                        <a:t>    private RandomAccessUtil randomAccessService; 			// </a:t>
                      </a:r>
                      <a:r>
                        <a:rPr lang="zh-CN" sz="800">
                          <a:effectLst/>
                        </a:rPr>
                        <a:t>服务工具实例</a:t>
                      </a:r>
                      <a:r>
                        <a:rPr lang="en-US" sz="800">
                          <a:effectLst/>
                        </a:rPr>
                        <a:t/>
                      </a:r>
                      <a:br>
                        <a:rPr lang="en-US" sz="800">
                          <a:effectLst/>
                        </a:rPr>
                      </a:br>
                      <a:r>
                        <a:rPr lang="en-US" sz="800">
                          <a:effectLst/>
                        </a:rPr>
                        <a:t>    @GetMapping("add")</a:t>
                      </a:r>
                      <a:br>
                        <a:rPr lang="en-US" sz="800">
                          <a:effectLst/>
                        </a:rPr>
                      </a:br>
                      <a:r>
                        <a:rPr lang="en-US" sz="800">
                          <a:effectLst/>
                        </a:rPr>
                        <a:t>    public Object addDept(DeptDTO dept) { 				// </a:t>
                      </a:r>
                      <a:r>
                        <a:rPr lang="zh-CN" sz="800">
                          <a:effectLst/>
                        </a:rPr>
                        <a:t>增加部门</a:t>
                      </a:r>
                      <a:r>
                        <a:rPr lang="en-US" sz="800">
                          <a:effectLst/>
                        </a:rPr>
                        <a:t/>
                      </a:r>
                      <a:br>
                        <a:rPr lang="en-US" sz="800">
                          <a:effectLst/>
                        </a:rPr>
                      </a:br>
                      <a:r>
                        <a:rPr lang="en-US" sz="800">
                          <a:effectLst/>
                        </a:rPr>
                        <a:t>        String deptAddUrl = this.randomAccessService.getTargetUrl(		SERVICE_ID, DEPT_ADD_URL);</a:t>
                      </a:r>
                      <a:br>
                        <a:rPr lang="en-US" sz="800">
                          <a:effectLst/>
                        </a:rPr>
                      </a:br>
                      <a:r>
                        <a:rPr lang="en-US" sz="800">
                          <a:effectLst/>
                        </a:rPr>
                        <a:t>        return this.restTemplate.postForObject(deptAddUrl, dept, Boolean.class);</a:t>
                      </a:r>
                      <a:br>
                        <a:rPr lang="en-US" sz="800">
                          <a:effectLst/>
                        </a:rPr>
                      </a:br>
                      <a:r>
                        <a:rPr lang="en-US" sz="800">
                          <a:effectLst/>
                        </a:rPr>
                        <a:t>    }</a:t>
                      </a:r>
                      <a:br>
                        <a:rPr lang="en-US" sz="800">
                          <a:effectLst/>
                        </a:rPr>
                      </a:br>
                      <a:r>
                        <a:rPr lang="en-US" sz="800">
                          <a:effectLst/>
                        </a:rPr>
                        <a:t>    @GetMapping("get")</a:t>
                      </a:r>
                      <a:br>
                        <a:rPr lang="en-US" sz="800">
                          <a:effectLst/>
                        </a:rPr>
                      </a:br>
                      <a:r>
                        <a:rPr lang="en-US" sz="800">
                          <a:effectLst/>
                        </a:rPr>
                        <a:t>    public Object getDept(Long deptno) { 				// </a:t>
                      </a:r>
                      <a:r>
                        <a:rPr lang="zh-CN" sz="800">
                          <a:effectLst/>
                        </a:rPr>
                        <a:t>查询部门</a:t>
                      </a:r>
                      <a:r>
                        <a:rPr lang="en-US" sz="800">
                          <a:effectLst/>
                        </a:rPr>
                        <a:t/>
                      </a:r>
                      <a:br>
                        <a:rPr lang="en-US" sz="800">
                          <a:effectLst/>
                        </a:rPr>
                      </a:br>
                      <a:r>
                        <a:rPr lang="en-US" sz="800">
                          <a:effectLst/>
                        </a:rPr>
                        <a:t>        String deptGetUrl = this.randomAccessService.getTargetUrl(		SERVICE_ID, DEPT_GET_URL + deptno);</a:t>
                      </a:r>
                      <a:br>
                        <a:rPr lang="en-US" sz="800">
                          <a:effectLst/>
                        </a:rPr>
                      </a:br>
                      <a:r>
                        <a:rPr lang="en-US" sz="800">
                          <a:effectLst/>
                        </a:rPr>
                        <a:t>        return this.restTemplate.getForObject(deptGetUrl, DeptDTO.class);</a:t>
                      </a:r>
                      <a:br>
                        <a:rPr lang="en-US" sz="800">
                          <a:effectLst/>
                        </a:rPr>
                      </a:br>
                      <a:r>
                        <a:rPr lang="en-US" sz="800">
                          <a:effectLst/>
                        </a:rPr>
                        <a:t>    }</a:t>
                      </a:r>
                      <a:br>
                        <a:rPr lang="en-US" sz="800">
                          <a:effectLst/>
                        </a:rPr>
                      </a:br>
                      <a:r>
                        <a:rPr lang="en-US" sz="800">
                          <a:effectLst/>
                        </a:rPr>
                        <a:t>    @GetMapping("list")</a:t>
                      </a:r>
                      <a:br>
                        <a:rPr lang="en-US" sz="800">
                          <a:effectLst/>
                        </a:rPr>
                      </a:br>
                      <a:r>
                        <a:rPr lang="en-US" sz="800">
                          <a:effectLst/>
                        </a:rPr>
                        <a:t>    public Object listDept() { 					// </a:t>
                      </a:r>
                      <a:r>
                        <a:rPr lang="zh-CN" sz="800">
                          <a:effectLst/>
                        </a:rPr>
                        <a:t>部门列表</a:t>
                      </a:r>
                      <a:r>
                        <a:rPr lang="en-US" sz="800">
                          <a:effectLst/>
                        </a:rPr>
                        <a:t/>
                      </a:r>
                      <a:br>
                        <a:rPr lang="en-US" sz="800">
                          <a:effectLst/>
                        </a:rPr>
                      </a:br>
                      <a:r>
                        <a:rPr lang="en-US" sz="800">
                          <a:effectLst/>
                        </a:rPr>
                        <a:t>        String deptListUrl = this.randomAccessService.getTargetUrl(		SERVICE_ID, DEPT_LIST_URL);</a:t>
                      </a:r>
                      <a:br>
                        <a:rPr lang="en-US" sz="800">
                          <a:effectLst/>
                        </a:rPr>
                      </a:br>
                      <a:r>
                        <a:rPr lang="en-US" sz="800">
                          <a:effectLst/>
                        </a:rPr>
                        <a:t>        return this.restTemplate.getForObject(deptListUrl, List.class);</a:t>
                      </a:r>
                      <a:br>
                        <a:rPr lang="en-US" sz="800">
                          <a:effectLst/>
                        </a:rPr>
                      </a:br>
                      <a:r>
                        <a:rPr lang="en-US" sz="800">
                          <a:effectLst/>
                        </a:rPr>
                        <a:t>    }</a:t>
                      </a:r>
                      <a:br>
                        <a:rPr lang="en-US" sz="800">
                          <a:effectLst/>
                        </a:rPr>
                      </a:br>
                      <a:r>
                        <a:rPr lang="en-US" sz="800">
                          <a:effectLst/>
                        </a:rPr>
                        <a:t>    @GetMapping("split")</a:t>
                      </a:r>
                      <a:br>
                        <a:rPr lang="en-US" sz="800">
                          <a:effectLst/>
                        </a:rPr>
                      </a:br>
                      <a:r>
                        <a:rPr lang="en-US" sz="800">
                          <a:effectLst/>
                        </a:rPr>
                        <a:t>    public Object splitDept(int cp, int ls, String col, String kw) {	// </a:t>
                      </a:r>
                      <a:r>
                        <a:rPr lang="zh-CN" sz="800">
                          <a:effectLst/>
                        </a:rPr>
                        <a:t>分页列表</a:t>
                      </a:r>
                      <a:r>
                        <a:rPr lang="en-US" sz="800">
                          <a:effectLst/>
                        </a:rPr>
                        <a:t/>
                      </a:r>
                      <a:br>
                        <a:rPr lang="en-US" sz="800">
                          <a:effectLst/>
                        </a:rPr>
                      </a:br>
                      <a:r>
                        <a:rPr lang="en-US" sz="800">
                          <a:effectLst/>
                        </a:rPr>
                        <a:t>        String deptSplitUrl = this.randomAccessService.getTargetUrl(SERVICE_ID, 	DEPT_SPLIT_URL + "?cp=" + cp + "&amp;ls=" + ls + "&amp;col=" + col + "&amp;kw=" + kw);</a:t>
                      </a:r>
                      <a:br>
                        <a:rPr lang="en-US" sz="800">
                          <a:effectLst/>
                        </a:rPr>
                      </a:br>
                      <a:r>
                        <a:rPr lang="en-US" sz="800">
                          <a:effectLst/>
                        </a:rPr>
                        <a:t>        return this.restTemplate.getForObject(deptSplitUrl, Map.class);</a:t>
                      </a:r>
                      <a:br>
                        <a:rPr lang="en-US" sz="800">
                          <a:effectLst/>
                        </a:rPr>
                      </a:br>
                      <a:r>
                        <a:rPr lang="en-US" sz="800">
                          <a:effectLst/>
                        </a:rPr>
                        <a:t>    }</a:t>
                      </a:r>
                      <a:br>
                        <a:rPr lang="en-US" sz="800">
                          <a:effectLst/>
                        </a:rPr>
                      </a:br>
                      <a:r>
                        <a:rPr lang="en-US" sz="800">
                          <a:effectLst/>
                        </a:rPr>
                        <a:t>}</a:t>
                      </a:r>
                      <a:endParaRPr lang="zh-CN" sz="900">
                        <a:effectLst/>
                        <a:latin typeface="Times New Roman" panose="02020603050405020304" pitchFamily="18" charset="0"/>
                      </a:endParaRPr>
                    </a:p>
                  </a:txBody>
                  <a:tcPr marL="61780" marR="61780" marT="0" marB="0"/>
                </a:tc>
                <a:extLst>
                  <a:ext uri="{0D108BD9-81ED-4DB2-BD59-A6C34878D82A}">
                    <a16:rowId xmlns:a16="http://schemas.microsoft.com/office/drawing/2014/main" val="265324957"/>
                  </a:ext>
                </a:extLst>
              </a:tr>
            </a:tbl>
          </a:graphicData>
        </a:graphic>
      </p:graphicFrame>
    </p:spTree>
    <p:extLst>
      <p:ext uri="{BB962C8B-B14F-4D97-AF65-F5344CB8AC3E}">
        <p14:creationId xmlns:p14="http://schemas.microsoft.com/office/powerpoint/2010/main" val="19095367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修改客户端启动程序</a:t>
            </a:r>
            <a:endParaRPr lang="zh-CN" altLang="en-US"/>
          </a:p>
        </p:txBody>
      </p:sp>
      <p:graphicFrame>
        <p:nvGraphicFramePr>
          <p:cNvPr id="4" name="表格 3"/>
          <p:cNvGraphicFramePr>
            <a:graphicFrameLocks noGrp="1"/>
          </p:cNvGraphicFramePr>
          <p:nvPr>
            <p:extLst/>
          </p:nvPr>
        </p:nvGraphicFramePr>
        <p:xfrm>
          <a:off x="213232" y="822206"/>
          <a:ext cx="11425282" cy="4296903"/>
        </p:xfrm>
        <a:graphic>
          <a:graphicData uri="http://schemas.openxmlformats.org/drawingml/2006/table">
            <a:tbl>
              <a:tblPr firstRow="1" firstCol="1" lastRow="1" lastCol="1" bandRow="1" bandCol="1">
                <a:tableStyleId>{5940675A-B579-460E-94D1-54222C63F5DA}</a:tableStyleId>
              </a:tblPr>
              <a:tblGrid>
                <a:gridCol w="11425282">
                  <a:extLst>
                    <a:ext uri="{9D8B030D-6E8A-4147-A177-3AD203B41FA5}">
                      <a16:colId xmlns:a16="http://schemas.microsoft.com/office/drawing/2014/main" val="2881363796"/>
                    </a:ext>
                  </a:extLst>
                </a:gridCol>
              </a:tblGrid>
              <a:tr h="4296903">
                <a:tc>
                  <a:txBody>
                    <a:bodyPr/>
                    <a:lstStyle/>
                    <a:p>
                      <a:r>
                        <a:rPr lang="en-US" sz="1400">
                          <a:effectLst/>
                        </a:rPr>
                        <a:t>package com.yootk.consumer;</a:t>
                      </a:r>
                      <a:br>
                        <a:rPr lang="en-US" sz="1400">
                          <a:effectLst/>
                        </a:rPr>
                      </a:br>
                      <a:r>
                        <a:rPr lang="en-US" sz="1400">
                          <a:effectLst/>
                        </a:rPr>
                        <a:t>@SpringBootApplication</a:t>
                      </a:r>
                      <a:br>
                        <a:rPr lang="en-US" sz="1400">
                          <a:effectLst/>
                        </a:rPr>
                      </a:br>
                      <a:r>
                        <a:rPr lang="en-US" sz="1400">
                          <a:effectLst/>
                        </a:rPr>
                        <a:t>@EnableDiscoveryClient 					// </a:t>
                      </a:r>
                      <a:r>
                        <a:rPr lang="zh-CN" sz="1400">
                          <a:effectLst/>
                        </a:rPr>
                        <a:t>启用发现服务</a:t>
                      </a:r>
                      <a:r>
                        <a:rPr lang="en-US" sz="1400">
                          <a:effectLst/>
                        </a:rPr>
                        <a:t/>
                      </a:r>
                      <a:br>
                        <a:rPr lang="en-US" sz="1400">
                          <a:effectLst/>
                        </a:rPr>
                      </a:br>
                      <a:r>
                        <a:rPr lang="en-US" sz="1400">
                          <a:effectLst/>
                        </a:rPr>
                        <a:t>public class StartConsumerApplication { 			// </a:t>
                      </a:r>
                      <a:r>
                        <a:rPr lang="zh-CN" sz="1400">
                          <a:effectLst/>
                        </a:rPr>
                        <a:t>李兴华高薪就业编程训练营</a:t>
                      </a:r>
                      <a:r>
                        <a:rPr lang="en-US" sz="1400">
                          <a:effectLst/>
                        </a:rPr>
                        <a:t/>
                      </a:r>
                      <a:br>
                        <a:rPr lang="en-US" sz="1400">
                          <a:effectLst/>
                        </a:rPr>
                      </a:br>
                      <a:r>
                        <a:rPr lang="en-US" sz="1400">
                          <a:effectLst/>
                        </a:rPr>
                        <a:t>    public static void main(String[] args) { 		// </a:t>
                      </a:r>
                      <a:r>
                        <a:rPr lang="zh-CN" sz="1400">
                          <a:effectLst/>
                        </a:rPr>
                        <a:t>沐言科技：</a:t>
                      </a:r>
                      <a:r>
                        <a:rPr lang="en-US" sz="1400">
                          <a:effectLst/>
                        </a:rPr>
                        <a:t>www.yootk.com</a:t>
                      </a:r>
                      <a:br>
                        <a:rPr lang="en-US" sz="1400">
                          <a:effectLst/>
                        </a:rPr>
                      </a:br>
                      <a:r>
                        <a:rPr lang="en-US" sz="1400">
                          <a:effectLst/>
                        </a:rPr>
                        <a:t>        SpringApplication.run(StringConsumerApplication.class, args); // </a:t>
                      </a:r>
                      <a:r>
                        <a:rPr lang="zh-CN" sz="1400">
                          <a:effectLst/>
                        </a:rPr>
                        <a:t>服务启动</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513507857"/>
                  </a:ext>
                </a:extLst>
              </a:tr>
            </a:tbl>
          </a:graphicData>
        </a:graphic>
      </p:graphicFrame>
    </p:spTree>
    <p:extLst>
      <p:ext uri="{BB962C8B-B14F-4D97-AF65-F5344CB8AC3E}">
        <p14:creationId xmlns:p14="http://schemas.microsoft.com/office/powerpoint/2010/main" val="15754712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CAP</a:t>
            </a:r>
            <a:r>
              <a:rPr lang="zh-CN" altLang="en-US" smtClean="0"/>
              <a:t>回顾</a:t>
            </a:r>
            <a:endParaRPr lang="zh-CN" altLang="en-US"/>
          </a:p>
        </p:txBody>
      </p:sp>
      <p:sp>
        <p:nvSpPr>
          <p:cNvPr id="3" name="内容占位符 2"/>
          <p:cNvSpPr>
            <a:spLocks noGrp="1"/>
          </p:cNvSpPr>
          <p:nvPr>
            <p:ph idx="1"/>
          </p:nvPr>
        </p:nvSpPr>
        <p:spPr/>
        <p:txBody>
          <a:bodyPr/>
          <a:lstStyle/>
          <a:p>
            <a:r>
              <a:rPr lang="zh-CN" altLang="en-US"/>
              <a:t>计算机专家</a:t>
            </a:r>
            <a:r>
              <a:rPr lang="en-US" altLang="zh-CN"/>
              <a:t>Eric Brewer</a:t>
            </a:r>
            <a:r>
              <a:rPr lang="zh-CN" altLang="en-US"/>
              <a:t>于</a:t>
            </a:r>
            <a:r>
              <a:rPr lang="en-US" altLang="zh-CN"/>
              <a:t>2000</a:t>
            </a:r>
            <a:r>
              <a:rPr lang="zh-CN" altLang="en-US"/>
              <a:t>年在</a:t>
            </a:r>
            <a:r>
              <a:rPr lang="en-US" altLang="zh-CN"/>
              <a:t>ACM</a:t>
            </a:r>
            <a:r>
              <a:rPr lang="zh-CN" altLang="en-US"/>
              <a:t>分布式计算原理专题讨论会（简称</a:t>
            </a:r>
            <a:r>
              <a:rPr lang="en-US" altLang="zh-CN"/>
              <a:t>PODC</a:t>
            </a:r>
            <a:r>
              <a:rPr lang="zh-CN" altLang="en-US"/>
              <a:t>、</a:t>
            </a:r>
            <a:r>
              <a:rPr lang="en-US" altLang="zh-CN"/>
              <a:t>Principles Of Distributed Computing</a:t>
            </a:r>
            <a:r>
              <a:rPr lang="zh-CN" altLang="en-US"/>
              <a:t>）中提出的分布式系统设计要考虑三个核心要素：</a:t>
            </a:r>
          </a:p>
          <a:p>
            <a:pPr lvl="1"/>
            <a:r>
              <a:rPr lang="zh-CN" altLang="en-US" smtClean="0"/>
              <a:t>一</a:t>
            </a:r>
            <a:r>
              <a:rPr lang="zh-CN" altLang="en-US"/>
              <a:t>致性（</a:t>
            </a:r>
            <a:r>
              <a:rPr lang="en-US" altLang="zh-CN"/>
              <a:t>Consistency</a:t>
            </a:r>
            <a:r>
              <a:rPr lang="zh-CN" altLang="en-US"/>
              <a:t>）：同一时刻的同一请求的实例返回的结果相同，所有的数据要求具有强一致性（</a:t>
            </a:r>
            <a:r>
              <a:rPr lang="en-US" altLang="zh-CN"/>
              <a:t>Strong Consistency</a:t>
            </a:r>
            <a:r>
              <a:rPr lang="zh-CN" altLang="en-US"/>
              <a:t>）；</a:t>
            </a:r>
          </a:p>
          <a:p>
            <a:pPr lvl="1"/>
            <a:r>
              <a:rPr lang="zh-CN" altLang="en-US" smtClean="0"/>
              <a:t>可</a:t>
            </a:r>
            <a:r>
              <a:rPr lang="zh-CN" altLang="en-US"/>
              <a:t>用性（</a:t>
            </a:r>
            <a:r>
              <a:rPr lang="en-US" altLang="zh-CN"/>
              <a:t>Availability</a:t>
            </a:r>
            <a:r>
              <a:rPr lang="zh-CN" altLang="en-US"/>
              <a:t>）：所有实例的读写请求在一定时间内可以得到正确的响应；</a:t>
            </a:r>
          </a:p>
          <a:p>
            <a:pPr lvl="1"/>
            <a:r>
              <a:rPr lang="zh-CN" altLang="en-US" smtClean="0"/>
              <a:t>分</a:t>
            </a:r>
            <a:r>
              <a:rPr lang="zh-CN" altLang="en-US"/>
              <a:t>区容错性（</a:t>
            </a:r>
            <a:r>
              <a:rPr lang="en-US" altLang="zh-CN"/>
              <a:t>Partition tolerance</a:t>
            </a:r>
            <a:r>
              <a:rPr lang="zh-CN" altLang="en-US"/>
              <a:t>）：在网络异常（挖断光缆、设备故障、宕机）的情况下，系统仍能提供正常的服务；</a:t>
            </a:r>
          </a:p>
          <a:p>
            <a:r>
              <a:rPr lang="zh-CN" altLang="en-US" smtClean="0"/>
              <a:t>以</a:t>
            </a:r>
            <a:r>
              <a:rPr lang="zh-CN" altLang="en-US"/>
              <a:t>上的三个特点就是</a:t>
            </a:r>
            <a:r>
              <a:rPr lang="en-US" altLang="zh-CN"/>
              <a:t>CAP</a:t>
            </a:r>
            <a:r>
              <a:rPr lang="zh-CN" altLang="en-US"/>
              <a:t>原则（又称</a:t>
            </a:r>
            <a:r>
              <a:rPr lang="en-US" altLang="zh-CN"/>
              <a:t>CAP</a:t>
            </a:r>
            <a:r>
              <a:rPr lang="zh-CN" altLang="en-US"/>
              <a:t>定理），但是这三个特性不可能同时满足，所以分布式系统设计要考虑的是在满足</a:t>
            </a:r>
            <a:r>
              <a:rPr lang="en-US" altLang="zh-CN"/>
              <a:t>P</a:t>
            </a:r>
            <a:r>
              <a:rPr lang="zh-CN" altLang="en-US"/>
              <a:t>（分区容错性）的前提下选择</a:t>
            </a:r>
            <a:r>
              <a:rPr lang="en-US" altLang="zh-CN"/>
              <a:t>C</a:t>
            </a:r>
            <a:r>
              <a:rPr lang="zh-CN" altLang="en-US"/>
              <a:t>（一致性）还是</a:t>
            </a:r>
            <a:r>
              <a:rPr lang="en-US" altLang="zh-CN"/>
              <a:t>A</a:t>
            </a:r>
            <a:r>
              <a:rPr lang="zh-CN" altLang="en-US"/>
              <a:t>（可用性），即：</a:t>
            </a:r>
            <a:r>
              <a:rPr lang="en-US" altLang="zh-CN"/>
              <a:t>CP</a:t>
            </a:r>
            <a:r>
              <a:rPr lang="zh-CN" altLang="en-US"/>
              <a:t>或</a:t>
            </a:r>
            <a:r>
              <a:rPr lang="en-US" altLang="zh-CN"/>
              <a:t>AP</a:t>
            </a:r>
            <a:r>
              <a:rPr lang="zh-CN" altLang="en-US"/>
              <a:t>。</a:t>
            </a:r>
          </a:p>
          <a:p>
            <a:endParaRPr lang="zh-CN" altLang="en-US"/>
          </a:p>
        </p:txBody>
      </p:sp>
    </p:spTree>
    <p:extLst>
      <p:ext uri="{BB962C8B-B14F-4D97-AF65-F5344CB8AC3E}">
        <p14:creationId xmlns:p14="http://schemas.microsoft.com/office/powerpoint/2010/main" val="2041471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节点数据同步</a:t>
            </a:r>
            <a:endParaRPr lang="zh-CN" altLang="en-US"/>
          </a:p>
        </p:txBody>
      </p:sp>
      <p:sp>
        <p:nvSpPr>
          <p:cNvPr id="3" name="内容占位符 2"/>
          <p:cNvSpPr>
            <a:spLocks noGrp="1"/>
          </p:cNvSpPr>
          <p:nvPr>
            <p:ph idx="1"/>
          </p:nvPr>
        </p:nvSpPr>
        <p:spPr/>
        <p:txBody>
          <a:bodyPr/>
          <a:lstStyle/>
          <a:p>
            <a:r>
              <a:rPr lang="zh-CN" altLang="zh-CN"/>
              <a:t>引入</a:t>
            </a:r>
            <a:r>
              <a:rPr lang="en-US" altLang="zh-CN"/>
              <a:t>Nacos</a:t>
            </a:r>
            <a:r>
              <a:rPr lang="zh-CN" altLang="zh-CN"/>
              <a:t>服务集群的可以提高服务注册与发现的处理性能，然而在实际的</a:t>
            </a:r>
            <a:r>
              <a:rPr lang="en-US" altLang="zh-CN"/>
              <a:t>Nacos</a:t>
            </a:r>
            <a:r>
              <a:rPr lang="zh-CN" altLang="zh-CN"/>
              <a:t>运行过程之中，每一个</a:t>
            </a:r>
            <a:r>
              <a:rPr lang="en-US" altLang="zh-CN"/>
              <a:t>Nacos</a:t>
            </a:r>
            <a:r>
              <a:rPr lang="zh-CN" altLang="zh-CN"/>
              <a:t>数据节点都只会保存自己的配置数据，由于集群中的每个节点都需要满足数据的修改与获取的功能需求，所以就需要将集群中的节点数据进行自动同步处理</a:t>
            </a:r>
            <a:r>
              <a:rPr lang="zh-CN" altLang="zh-CN" smtClean="0"/>
              <a:t>，即</a:t>
            </a:r>
            <a:r>
              <a:rPr lang="zh-CN" altLang="zh-CN"/>
              <a:t>：某一个节点数据发生改变时将同步到其他节点。</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61" y="2499276"/>
            <a:ext cx="11420865" cy="205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2415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分区容错性</a:t>
            </a:r>
            <a:endParaRPr lang="zh-CN" altLang="en-US"/>
          </a:p>
        </p:txBody>
      </p:sp>
      <p:sp>
        <p:nvSpPr>
          <p:cNvPr id="3" name="内容占位符 2"/>
          <p:cNvSpPr>
            <a:spLocks noGrp="1"/>
          </p:cNvSpPr>
          <p:nvPr>
            <p:ph idx="1"/>
          </p:nvPr>
        </p:nvSpPr>
        <p:spPr/>
        <p:txBody>
          <a:bodyPr/>
          <a:lstStyle/>
          <a:p>
            <a:r>
              <a:rPr lang="en-US" altLang="zh-CN"/>
              <a:t>Nacos</a:t>
            </a:r>
            <a:r>
              <a:rPr lang="zh-CN" altLang="zh-CN"/>
              <a:t>服务集群之中会包含有众多的数据节点，这样所有的数据可以分别保存在不同的数据节点之中，一旦某一个节点发生了故障，应该可以及时的满足分区容错性（</a:t>
            </a:r>
            <a:r>
              <a:rPr lang="en-US" altLang="zh-CN"/>
              <a:t>Partition tolerance</a:t>
            </a:r>
            <a:r>
              <a:rPr lang="zh-CN" altLang="zh-CN"/>
              <a:t>、简称“</a:t>
            </a:r>
            <a:r>
              <a:rPr lang="en-US" altLang="zh-CN"/>
              <a:t>P</a:t>
            </a:r>
            <a:r>
              <a:rPr lang="zh-CN" altLang="zh-CN"/>
              <a:t>原则”）设计要求，即：可以直接通过其它非故障节点获取所需要的数据</a:t>
            </a:r>
            <a:r>
              <a:rPr lang="zh-CN" altLang="zh-CN" smtClean="0"/>
              <a:t>项</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zh-CN" altLang="zh-CN"/>
              <a:t>虽然通过若干个节点可以实现数据的分区存储，但是这若干个节点之间毕竟要有数据同步的需要，所以此时在进行数据处理时就存在有两种实现原则：一致性原则（</a:t>
            </a:r>
            <a:r>
              <a:rPr lang="en-US" altLang="zh-CN"/>
              <a:t>Consistency</a:t>
            </a:r>
            <a:r>
              <a:rPr lang="zh-CN" altLang="zh-CN"/>
              <a:t>、简称“</a:t>
            </a:r>
            <a:r>
              <a:rPr lang="en-US" altLang="zh-CN"/>
              <a:t>C</a:t>
            </a:r>
            <a:r>
              <a:rPr lang="zh-CN" altLang="zh-CN"/>
              <a:t>原则”）、可用性原则（</a:t>
            </a:r>
            <a:r>
              <a:rPr lang="en-US" altLang="zh-CN"/>
              <a:t>Availability</a:t>
            </a:r>
            <a:r>
              <a:rPr lang="zh-CN" altLang="zh-CN"/>
              <a:t>、简称“</a:t>
            </a:r>
            <a:r>
              <a:rPr lang="en-US" altLang="zh-CN"/>
              <a:t>A</a:t>
            </a:r>
            <a:r>
              <a:rPr lang="zh-CN" altLang="zh-CN"/>
              <a:t>原则”）</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66" y="2493508"/>
            <a:ext cx="11666255" cy="178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0783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CP</a:t>
            </a:r>
            <a:r>
              <a:rPr lang="zh-CN" altLang="en-US"/>
              <a:t>原则：一致性原则 </a:t>
            </a:r>
            <a:r>
              <a:rPr lang="en-US" altLang="zh-CN"/>
              <a:t>+ </a:t>
            </a:r>
            <a:r>
              <a:rPr lang="zh-CN" altLang="en-US"/>
              <a:t>分区容错性原则</a:t>
            </a:r>
          </a:p>
        </p:txBody>
      </p:sp>
      <p:sp>
        <p:nvSpPr>
          <p:cNvPr id="3" name="内容占位符 2"/>
          <p:cNvSpPr>
            <a:spLocks noGrp="1"/>
          </p:cNvSpPr>
          <p:nvPr>
            <p:ph idx="1"/>
          </p:nvPr>
        </p:nvSpPr>
        <p:spPr/>
        <p:txBody>
          <a:bodyPr/>
          <a:lstStyle/>
          <a:p>
            <a:r>
              <a:rPr lang="en-US" altLang="zh-CN"/>
              <a:t>CP</a:t>
            </a:r>
            <a:r>
              <a:rPr lang="zh-CN" altLang="zh-CN"/>
              <a:t>原则属于强一致性原则，要求所有节点可以查询到的数据随时随刻都保持一致（同步中的数据不可查询），即：若干个节点形成一个逻辑的共享区域</a:t>
            </a:r>
            <a:r>
              <a:rPr lang="zh-CN" altLang="zh-CN" smtClean="0"/>
              <a:t>，某</a:t>
            </a:r>
            <a:r>
              <a:rPr lang="zh-CN" altLang="zh-CN"/>
              <a:t>一个节点更新的数据都会立即同步到其它数据节点之中，当数据同步完成后才能返回成功的结果，但是在实际的运行过程中网络鼓掌在所难免，如果此时若干个服务节点之间无法通讯时就会出现错误，从而牺牲了可用性原则（</a:t>
            </a:r>
            <a:r>
              <a:rPr lang="en-US" altLang="zh-CN"/>
              <a:t>A</a:t>
            </a:r>
            <a:r>
              <a:rPr lang="zh-CN" altLang="zh-CN"/>
              <a:t>原则）。</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29" y="2735027"/>
            <a:ext cx="11548929" cy="370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6901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集群配置</a:t>
            </a:r>
            <a:endParaRPr lang="zh-CN" altLang="en-US"/>
          </a:p>
        </p:txBody>
      </p:sp>
      <p:sp>
        <p:nvSpPr>
          <p:cNvPr id="3" name="内容占位符 2"/>
          <p:cNvSpPr>
            <a:spLocks noGrp="1"/>
          </p:cNvSpPr>
          <p:nvPr>
            <p:ph idx="1"/>
          </p:nvPr>
        </p:nvSpPr>
        <p:spPr/>
        <p:txBody>
          <a:bodyPr/>
          <a:lstStyle/>
          <a:p>
            <a:r>
              <a:rPr lang="en-US" altLang="zh-CN"/>
              <a:t>Nacos</a:t>
            </a:r>
            <a:r>
              <a:rPr lang="zh-CN" altLang="zh-CN"/>
              <a:t>集群服务的配置与单机模式下的配置没有任何的区别，在本次的开发中建议读者先配置一台服务主机，而后将配置好的组件目录发布到其它节点之中</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75" y="1693145"/>
            <a:ext cx="11561876" cy="198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70285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Raft</a:t>
            </a:r>
            <a:r>
              <a:rPr lang="zh-CN" altLang="en-US" smtClean="0"/>
              <a:t>算法</a:t>
            </a:r>
            <a:endParaRPr lang="zh-CN" altLang="en-US"/>
          </a:p>
        </p:txBody>
      </p:sp>
      <p:sp>
        <p:nvSpPr>
          <p:cNvPr id="3" name="内容占位符 2"/>
          <p:cNvSpPr>
            <a:spLocks noGrp="1"/>
          </p:cNvSpPr>
          <p:nvPr>
            <p:ph idx="1"/>
          </p:nvPr>
        </p:nvSpPr>
        <p:spPr/>
        <p:txBody>
          <a:bodyPr/>
          <a:lstStyle/>
          <a:p>
            <a:r>
              <a:rPr lang="zh-CN" altLang="zh-CN"/>
              <a:t>在</a:t>
            </a:r>
            <a:r>
              <a:rPr lang="en-US" altLang="zh-CN"/>
              <a:t>Nacos</a:t>
            </a:r>
            <a:r>
              <a:rPr lang="zh-CN" altLang="zh-CN"/>
              <a:t>中的</a:t>
            </a:r>
            <a:r>
              <a:rPr lang="en-US" altLang="zh-CN"/>
              <a:t>CP</a:t>
            </a:r>
            <a:r>
              <a:rPr lang="zh-CN" altLang="zh-CN"/>
              <a:t>原则实现依靠的是</a:t>
            </a:r>
            <a:r>
              <a:rPr lang="en-US" altLang="zh-CN"/>
              <a:t>Raft</a:t>
            </a:r>
            <a:r>
              <a:rPr lang="zh-CN" altLang="zh-CN"/>
              <a:t>算法，在</a:t>
            </a:r>
            <a:r>
              <a:rPr lang="en-US" altLang="zh-CN"/>
              <a:t>Raft </a:t>
            </a:r>
            <a:r>
              <a:rPr lang="zh-CN" altLang="zh-CN"/>
              <a:t>将一致性算法分为了几个部分，包括领导选取（</a:t>
            </a:r>
            <a:r>
              <a:rPr lang="en-US" altLang="zh-CN"/>
              <a:t>Leader Selection</a:t>
            </a:r>
            <a:r>
              <a:rPr lang="zh-CN" altLang="zh-CN"/>
              <a:t>）、日志复制（</a:t>
            </a:r>
            <a:r>
              <a:rPr lang="en-US" altLang="zh-CN"/>
              <a:t>Log Replication</a:t>
            </a:r>
            <a:r>
              <a:rPr lang="zh-CN" altLang="zh-CN"/>
              <a:t>）、安全（</a:t>
            </a:r>
            <a:r>
              <a:rPr lang="en-US" altLang="zh-CN"/>
              <a:t>Safety</a:t>
            </a:r>
            <a:r>
              <a:rPr lang="zh-CN" altLang="zh-CN"/>
              <a:t>），并且使用了更强的一致性来减少了必须需要考虑的状态。在</a:t>
            </a:r>
            <a:r>
              <a:rPr lang="en-US" altLang="zh-CN"/>
              <a:t>Raft</a:t>
            </a:r>
            <a:r>
              <a:rPr lang="zh-CN" altLang="zh-CN"/>
              <a:t>算法中将服务端节点划分为三种不同的状态（或者称为角色）</a:t>
            </a:r>
            <a:r>
              <a:rPr lang="zh-CN" altLang="zh-CN" smtClean="0"/>
              <a:t>：</a:t>
            </a:r>
            <a:endParaRPr lang="en-US" altLang="zh-CN" smtClean="0"/>
          </a:p>
          <a:p>
            <a:pPr lvl="1"/>
            <a:r>
              <a:rPr lang="zh-CN" altLang="en-US" smtClean="0"/>
              <a:t>领</a:t>
            </a:r>
            <a:r>
              <a:rPr lang="zh-CN" altLang="en-US"/>
              <a:t>导者（</a:t>
            </a:r>
            <a:r>
              <a:rPr lang="en-US" altLang="zh-CN"/>
              <a:t>Leader</a:t>
            </a:r>
            <a:r>
              <a:rPr lang="zh-CN" altLang="en-US"/>
              <a:t>）：负责客户端交互以及日志复制，在同一时刻的集群环境中只最多存在一个</a:t>
            </a:r>
            <a:r>
              <a:rPr lang="en-US" altLang="zh-CN"/>
              <a:t>Leader</a:t>
            </a:r>
            <a:r>
              <a:rPr lang="zh-CN" altLang="en-US"/>
              <a:t>；</a:t>
            </a:r>
          </a:p>
          <a:p>
            <a:pPr lvl="1"/>
            <a:r>
              <a:rPr lang="zh-CN" altLang="en-US" smtClean="0"/>
              <a:t>跟</a:t>
            </a:r>
            <a:r>
              <a:rPr lang="zh-CN" altLang="en-US"/>
              <a:t>随着（</a:t>
            </a:r>
            <a:r>
              <a:rPr lang="en-US" altLang="zh-CN"/>
              <a:t>Follower</a:t>
            </a:r>
            <a:r>
              <a:rPr lang="zh-CN" altLang="en-US"/>
              <a:t>）：被动请求的节点，跟随</a:t>
            </a:r>
            <a:r>
              <a:rPr lang="en-US" altLang="zh-CN"/>
              <a:t>Leader</a:t>
            </a:r>
            <a:r>
              <a:rPr lang="zh-CN" altLang="en-US"/>
              <a:t>实现数据同步；</a:t>
            </a:r>
          </a:p>
          <a:p>
            <a:pPr lvl="1"/>
            <a:r>
              <a:rPr lang="zh-CN" altLang="en-US" smtClean="0"/>
              <a:t>候</a:t>
            </a:r>
            <a:r>
              <a:rPr lang="zh-CN" altLang="en-US"/>
              <a:t>选人（</a:t>
            </a:r>
            <a:r>
              <a:rPr lang="en-US" altLang="zh-CN"/>
              <a:t>Candidate</a:t>
            </a:r>
            <a:r>
              <a:rPr lang="zh-CN" altLang="en-US"/>
              <a:t>）：一个临时的角色，只存在于</a:t>
            </a:r>
            <a:r>
              <a:rPr lang="en-US" altLang="zh-CN"/>
              <a:t>Leader</a:t>
            </a:r>
            <a:r>
              <a:rPr lang="zh-CN" altLang="en-US"/>
              <a:t>选举阶段，某个节点要想成为</a:t>
            </a:r>
            <a:r>
              <a:rPr lang="en-US" altLang="zh-CN"/>
              <a:t>Leader</a:t>
            </a:r>
            <a:r>
              <a:rPr lang="zh-CN" altLang="en-US"/>
              <a:t>，就需要发出投票请求，同时自己也将变为</a:t>
            </a:r>
            <a:r>
              <a:rPr lang="en-US" altLang="zh-CN"/>
              <a:t>Candidate</a:t>
            </a:r>
            <a:r>
              <a:rPr lang="zh-CN" altLang="en-US"/>
              <a:t>状态，如果选举成功则变为</a:t>
            </a:r>
            <a:r>
              <a:rPr lang="en-US" altLang="zh-CN"/>
              <a:t>Leader</a:t>
            </a:r>
            <a:r>
              <a:rPr lang="zh-CN" altLang="en-US"/>
              <a:t>，否则退回为</a:t>
            </a:r>
            <a:r>
              <a:rPr lang="en-US" altLang="zh-CN"/>
              <a:t>Follower</a:t>
            </a:r>
            <a:r>
              <a:rPr lang="zh-CN" altLang="en-US"/>
              <a:t>。</a:t>
            </a:r>
          </a:p>
          <a:p>
            <a:pPr lvl="1"/>
            <a:endParaRPr lang="zh-CN" altLang="en-US"/>
          </a:p>
        </p:txBody>
      </p:sp>
    </p:spTree>
    <p:extLst>
      <p:ext uri="{BB962C8B-B14F-4D97-AF65-F5344CB8AC3E}">
        <p14:creationId xmlns:p14="http://schemas.microsoft.com/office/powerpoint/2010/main" val="15133400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Raft</a:t>
            </a:r>
            <a:r>
              <a:rPr lang="zh-CN" altLang="zh-CN"/>
              <a:t>节点状态</a:t>
            </a:r>
            <a:endParaRPr lang="zh-CN" altLang="en-US"/>
          </a:p>
        </p:txBody>
      </p:sp>
      <p:sp>
        <p:nvSpPr>
          <p:cNvPr id="3" name="内容占位符 2"/>
          <p:cNvSpPr>
            <a:spLocks noGrp="1"/>
          </p:cNvSpPr>
          <p:nvPr>
            <p:ph idx="1"/>
          </p:nvPr>
        </p:nvSpPr>
        <p:spPr/>
        <p:txBody>
          <a:bodyPr/>
          <a:lstStyle/>
          <a:p>
            <a:r>
              <a:rPr lang="zh-CN" altLang="zh-CN"/>
              <a:t>在</a:t>
            </a:r>
            <a:r>
              <a:rPr lang="en-US" altLang="zh-CN"/>
              <a:t>Raft</a:t>
            </a:r>
            <a:r>
              <a:rPr lang="zh-CN" altLang="zh-CN"/>
              <a:t>算法中，所有的数据更新指令全部由</a:t>
            </a:r>
            <a:r>
              <a:rPr lang="en-US" altLang="zh-CN"/>
              <a:t>Leader</a:t>
            </a:r>
            <a:r>
              <a:rPr lang="zh-CN" altLang="zh-CN"/>
              <a:t>发出，更新命令全部保存在状态机（节点更新命令）之中，这样所有的</a:t>
            </a:r>
            <a:r>
              <a:rPr lang="en-US" altLang="zh-CN"/>
              <a:t>Follower</a:t>
            </a:r>
            <a:r>
              <a:rPr lang="zh-CN" altLang="zh-CN"/>
              <a:t>会依据状态机的顺序执行更新命令，当</a:t>
            </a:r>
            <a:r>
              <a:rPr lang="en-US" altLang="zh-CN"/>
              <a:t>Leader</a:t>
            </a:r>
            <a:r>
              <a:rPr lang="zh-CN" altLang="zh-CN"/>
              <a:t>状态不可用后，所有的</a:t>
            </a:r>
            <a:r>
              <a:rPr lang="en-US" altLang="zh-CN"/>
              <a:t>Follower</a:t>
            </a:r>
            <a:r>
              <a:rPr lang="zh-CN" altLang="zh-CN"/>
              <a:t>会变为</a:t>
            </a:r>
            <a:r>
              <a:rPr lang="en-US" altLang="zh-CN"/>
              <a:t>Candidate</a:t>
            </a:r>
            <a:r>
              <a:rPr lang="zh-CN" altLang="zh-CN"/>
              <a:t>状态，并且由一个节点发起投票，当投票通过后该节点成为新的</a:t>
            </a:r>
            <a:r>
              <a:rPr lang="en-US" altLang="zh-CN"/>
              <a:t>Leader</a:t>
            </a:r>
            <a:r>
              <a:rPr lang="zh-CN" altLang="zh-CN"/>
              <a:t>，而此时其他的</a:t>
            </a:r>
            <a:r>
              <a:rPr lang="en-US" altLang="zh-CN"/>
              <a:t>Candidate</a:t>
            </a:r>
            <a:r>
              <a:rPr lang="zh-CN" altLang="zh-CN"/>
              <a:t>将变为</a:t>
            </a:r>
            <a:r>
              <a:rPr lang="en-US" altLang="zh-CN"/>
              <a:t>Follower</a:t>
            </a:r>
            <a:r>
              <a:rPr lang="zh-CN" altLang="zh-CN"/>
              <a:t>继续实现数据同步处理</a:t>
            </a:r>
            <a:endParaRPr lang="zh-CN" altLang="en-US"/>
          </a:p>
        </p:txBody>
      </p:sp>
      <p:pic>
        <p:nvPicPr>
          <p:cNvPr id="409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209" y="2792941"/>
            <a:ext cx="26797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3130" y="2778654"/>
            <a:ext cx="271462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34" y="4453996"/>
            <a:ext cx="276225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9029" y="4415896"/>
            <a:ext cx="2282825"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8807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a:t>
            </a:r>
            <a:r>
              <a:rPr lang="zh-CN" altLang="en-US"/>
              <a:t>原则：可用性原则 </a:t>
            </a:r>
            <a:r>
              <a:rPr lang="en-US" altLang="zh-CN"/>
              <a:t>+ </a:t>
            </a:r>
            <a:r>
              <a:rPr lang="zh-CN" altLang="en-US"/>
              <a:t>分区容错性原则</a:t>
            </a:r>
          </a:p>
        </p:txBody>
      </p:sp>
      <p:sp>
        <p:nvSpPr>
          <p:cNvPr id="3" name="内容占位符 2"/>
          <p:cNvSpPr>
            <a:spLocks noGrp="1"/>
          </p:cNvSpPr>
          <p:nvPr>
            <p:ph idx="1"/>
          </p:nvPr>
        </p:nvSpPr>
        <p:spPr/>
        <p:txBody>
          <a:bodyPr/>
          <a:lstStyle/>
          <a:p>
            <a:r>
              <a:rPr lang="en-US" altLang="zh-CN"/>
              <a:t>AP</a:t>
            </a:r>
            <a:r>
              <a:rPr lang="zh-CN" altLang="zh-CN"/>
              <a:t>原则属于弱一致性原则，在集群中只要有存活的节点那么所发送来的所有请求都可以得到正确的响应，在进行数据同步处理操作中即便某些节点没有成功的实现数据同步也返回成功，这样就牺牲一致性原则（</a:t>
            </a:r>
            <a:r>
              <a:rPr lang="en-US" altLang="zh-CN"/>
              <a:t>C</a:t>
            </a:r>
            <a:r>
              <a:rPr lang="zh-CN" altLang="zh-CN"/>
              <a:t>原则）</a:t>
            </a:r>
            <a:r>
              <a:rPr lang="zh-CN" altLang="zh-CN" smtClean="0"/>
              <a:t>。</a:t>
            </a:r>
            <a:endParaRPr lang="en-US" altLang="zh-CN" smtClean="0"/>
          </a:p>
          <a:p>
            <a:r>
              <a:rPr lang="zh-CN" altLang="zh-CN"/>
              <a:t>在</a:t>
            </a:r>
            <a:r>
              <a:rPr lang="en-US" altLang="zh-CN"/>
              <a:t>Nacos</a:t>
            </a:r>
            <a:r>
              <a:rPr lang="zh-CN" altLang="zh-CN"/>
              <a:t>中的</a:t>
            </a:r>
            <a:r>
              <a:rPr lang="en-US" altLang="zh-CN"/>
              <a:t>AP</a:t>
            </a:r>
            <a:r>
              <a:rPr lang="zh-CN" altLang="zh-CN"/>
              <a:t>原则实现主要依靠的是</a:t>
            </a:r>
            <a:r>
              <a:rPr lang="en-US" altLang="zh-CN"/>
              <a:t>Distro</a:t>
            </a:r>
            <a:r>
              <a:rPr lang="zh-CN" altLang="zh-CN"/>
              <a:t>协议实现，该协议是阿里巴巴的私有协议，是一种定位临时数据的一致性协议。在该协议中不需要把数据存储到磁盘或者数据库之中，因为临时数据通常会和服务器保持有一个</a:t>
            </a:r>
            <a:r>
              <a:rPr lang="en-US" altLang="zh-CN"/>
              <a:t>session</a:t>
            </a:r>
            <a:r>
              <a:rPr lang="zh-CN" altLang="zh-CN"/>
              <a:t>会话，只要该会话存在，数据就不会消失。在</a:t>
            </a:r>
            <a:r>
              <a:rPr lang="en-US" altLang="zh-CN"/>
              <a:t>Distro</a:t>
            </a:r>
            <a:r>
              <a:rPr lang="zh-CN" altLang="zh-CN"/>
              <a:t>协议中服务端接收到数据后，会由服务端的负责节点实现数据写入后返回，而后台会将这些数据异步发送给其他节点</a:t>
            </a:r>
            <a:r>
              <a:rPr lang="zh-CN" altLang="zh-CN" smtClean="0"/>
              <a:t>。</a:t>
            </a:r>
            <a:endParaRPr lang="en-US" altLang="zh-CN" smtClean="0"/>
          </a:p>
          <a:p>
            <a:r>
              <a:rPr lang="en-US" altLang="zh-CN"/>
              <a:t>CP</a:t>
            </a:r>
            <a:r>
              <a:rPr lang="zh-CN" altLang="zh-CN"/>
              <a:t>与</a:t>
            </a:r>
            <a:r>
              <a:rPr lang="en-US" altLang="zh-CN"/>
              <a:t>AP</a:t>
            </a:r>
            <a:r>
              <a:rPr lang="zh-CN" altLang="zh-CN"/>
              <a:t>模式的切</a:t>
            </a:r>
            <a:r>
              <a:rPr lang="zh-CN" altLang="zh-CN" smtClean="0"/>
              <a:t>换</a:t>
            </a:r>
            <a:r>
              <a:rPr lang="zh-CN" altLang="en-US" smtClean="0"/>
              <a:t>：</a:t>
            </a:r>
            <a:endParaRPr lang="en-US" altLang="zh-CN" smtClean="0"/>
          </a:p>
          <a:p>
            <a:pPr lvl="1"/>
            <a:r>
              <a:rPr lang="zh-CN" altLang="en-US"/>
              <a:t>切换为</a:t>
            </a:r>
            <a:r>
              <a:rPr lang="en-US" altLang="zh-CN"/>
              <a:t>CP</a:t>
            </a:r>
            <a:r>
              <a:rPr lang="zh-CN" altLang="en-US"/>
              <a:t>模式</a:t>
            </a:r>
            <a:r>
              <a:rPr lang="zh-CN" altLang="en-US" smtClean="0"/>
              <a:t>：</a:t>
            </a:r>
            <a:r>
              <a:rPr lang="en-US" altLang="zh-CN" smtClean="0"/>
              <a:t>curl </a:t>
            </a:r>
            <a:r>
              <a:rPr lang="en-US" altLang="zh-CN"/>
              <a:t>-X PUT "nacos-proxy:8848/nacos/v1/ns/operator/switches?</a:t>
            </a:r>
          </a:p>
          <a:p>
            <a:pPr marL="457200" lvl="1" indent="0">
              <a:buNone/>
            </a:pPr>
            <a:r>
              <a:rPr lang="en-US" altLang="zh-CN"/>
              <a:t>	entry=serverMode&amp;value=CP&amp;username=nacos&amp;password=nacos"</a:t>
            </a:r>
          </a:p>
          <a:p>
            <a:pPr lvl="1"/>
            <a:r>
              <a:rPr lang="zh-CN" altLang="en-US"/>
              <a:t>切换为</a:t>
            </a:r>
            <a:r>
              <a:rPr lang="en-US" altLang="zh-CN"/>
              <a:t>AP</a:t>
            </a:r>
            <a:r>
              <a:rPr lang="zh-CN" altLang="en-US"/>
              <a:t>模式</a:t>
            </a:r>
            <a:r>
              <a:rPr lang="zh-CN" altLang="en-US" smtClean="0"/>
              <a:t>：</a:t>
            </a:r>
            <a:r>
              <a:rPr lang="en-US" altLang="zh-CN" smtClean="0"/>
              <a:t>curl </a:t>
            </a:r>
            <a:r>
              <a:rPr lang="en-US" altLang="zh-CN"/>
              <a:t>-X PUT "nacos-proxy:8848/nacos/v1/ns/operator/switches?</a:t>
            </a:r>
          </a:p>
          <a:p>
            <a:pPr marL="457200" lvl="1" indent="0">
              <a:buNone/>
            </a:pPr>
            <a:r>
              <a:rPr lang="en-US" altLang="zh-CN"/>
              <a:t>	entry=serverMode&amp;value=AP&amp;username=nacos&amp;password=nacos"</a:t>
            </a:r>
          </a:p>
          <a:p>
            <a:pPr lvl="1"/>
            <a:endParaRPr lang="zh-CN" altLang="en-US"/>
          </a:p>
        </p:txBody>
      </p:sp>
    </p:spTree>
    <p:extLst>
      <p:ext uri="{BB962C8B-B14F-4D97-AF65-F5344CB8AC3E}">
        <p14:creationId xmlns:p14="http://schemas.microsoft.com/office/powerpoint/2010/main" val="28362119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Ribbon</a:t>
            </a:r>
            <a:r>
              <a:rPr lang="zh-CN" altLang="zh-CN"/>
              <a:t>组件作用</a:t>
            </a:r>
            <a:endParaRPr lang="zh-CN" altLang="en-US"/>
          </a:p>
        </p:txBody>
      </p:sp>
      <p:sp>
        <p:nvSpPr>
          <p:cNvPr id="3" name="内容占位符 2"/>
          <p:cNvSpPr>
            <a:spLocks noGrp="1"/>
          </p:cNvSpPr>
          <p:nvPr>
            <p:ph idx="1"/>
          </p:nvPr>
        </p:nvSpPr>
        <p:spPr/>
        <p:txBody>
          <a:bodyPr/>
          <a:lstStyle/>
          <a:p>
            <a:r>
              <a:rPr lang="zh-CN" altLang="zh-CN"/>
              <a:t>在传统的微服务消费端进行服务调用时，需要通过完整的地址来实现微服务的访问，同时在进行微服务调用时，又需要处理网络问题所带来的服务调用问题，这样在一定程度上就增加了客户端调用与维护难度</a:t>
            </a:r>
            <a:r>
              <a:rPr lang="zh-CN" altLang="zh-CN" smtClean="0"/>
              <a:t>。</a:t>
            </a:r>
            <a:endParaRPr lang="en-US" altLang="zh-CN" smtClean="0"/>
          </a:p>
          <a:p>
            <a:r>
              <a:rPr lang="zh-CN" altLang="zh-CN"/>
              <a:t>为了提供便捷的微服务客户端调用支持，在</a:t>
            </a:r>
            <a:r>
              <a:rPr lang="en-US" altLang="zh-CN"/>
              <a:t>SpringCloud</a:t>
            </a:r>
            <a:r>
              <a:rPr lang="zh-CN" altLang="zh-CN"/>
              <a:t>项目中提供了</a:t>
            </a:r>
            <a:r>
              <a:rPr lang="en-US" altLang="zh-CN"/>
              <a:t>Ribbon</a:t>
            </a:r>
            <a:r>
              <a:rPr lang="zh-CN" altLang="zh-CN"/>
              <a:t>组件，该组件是</a:t>
            </a:r>
            <a:r>
              <a:rPr lang="en-US" altLang="zh-CN"/>
              <a:t>Netflix</a:t>
            </a:r>
            <a:r>
              <a:rPr lang="zh-CN" altLang="zh-CN"/>
              <a:t>发布的开源项目，其最重要的功能就是提供了客户端的负载均衡算法（可以根据算法随机的实现不同的服务端节点调用）。除此之外</a:t>
            </a:r>
            <a:r>
              <a:rPr lang="en-US" altLang="zh-CN"/>
              <a:t>Ribbon</a:t>
            </a:r>
            <a:r>
              <a:rPr lang="zh-CN" altLang="zh-CN"/>
              <a:t>还提供有一系列完善的服务调用配置项，例如：连接超时、失败重试、访问权重、优先级调用等，在使用时直接与</a:t>
            </a:r>
            <a:r>
              <a:rPr lang="en-US" altLang="zh-CN"/>
              <a:t>RestTemplate</a:t>
            </a:r>
            <a:r>
              <a:rPr lang="zh-CN" altLang="zh-CN"/>
              <a:t>结合即可通过微服务的名称实现服务调用</a:t>
            </a:r>
            <a:endParaRPr lang="zh-CN" altLang="en-US"/>
          </a:p>
        </p:txBody>
      </p:sp>
      <p:pic>
        <p:nvPicPr>
          <p:cNvPr id="1027"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7251" y="3730893"/>
            <a:ext cx="9628101" cy="304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0780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RestTemplateConfig</a:t>
            </a:r>
            <a:r>
              <a:rPr lang="zh-CN" altLang="zh-CN"/>
              <a:t>配置类</a:t>
            </a:r>
            <a:endParaRPr lang="zh-CN" altLang="en-US"/>
          </a:p>
        </p:txBody>
      </p:sp>
      <p:graphicFrame>
        <p:nvGraphicFramePr>
          <p:cNvPr id="4" name="表格 3"/>
          <p:cNvGraphicFramePr>
            <a:graphicFrameLocks noGrp="1"/>
          </p:cNvGraphicFramePr>
          <p:nvPr>
            <p:extLst/>
          </p:nvPr>
        </p:nvGraphicFramePr>
        <p:xfrm>
          <a:off x="232222" y="849087"/>
          <a:ext cx="11704854" cy="5834346"/>
        </p:xfrm>
        <a:graphic>
          <a:graphicData uri="http://schemas.openxmlformats.org/drawingml/2006/table">
            <a:tbl>
              <a:tblPr firstRow="1" firstCol="1" lastRow="1" lastCol="1" bandRow="1" bandCol="1">
                <a:tableStyleId>{5940675A-B579-460E-94D1-54222C63F5DA}</a:tableStyleId>
              </a:tblPr>
              <a:tblGrid>
                <a:gridCol w="11704854">
                  <a:extLst>
                    <a:ext uri="{9D8B030D-6E8A-4147-A177-3AD203B41FA5}">
                      <a16:colId xmlns:a16="http://schemas.microsoft.com/office/drawing/2014/main" val="1886466347"/>
                    </a:ext>
                  </a:extLst>
                </a:gridCol>
              </a:tblGrid>
              <a:tr h="5834346">
                <a:tc>
                  <a:txBody>
                    <a:bodyPr/>
                    <a:lstStyle/>
                    <a:p>
                      <a:r>
                        <a:rPr lang="en-US" sz="1600">
                          <a:effectLst/>
                        </a:rPr>
                        <a:t>package com.yootk.consumer.config;</a:t>
                      </a:r>
                      <a:br>
                        <a:rPr lang="en-US" sz="1600">
                          <a:effectLst/>
                        </a:rPr>
                      </a:br>
                      <a:r>
                        <a:rPr lang="en-US" sz="1600">
                          <a:effectLst/>
                        </a:rPr>
                        <a:t>@Configuration 						// </a:t>
                      </a:r>
                      <a:r>
                        <a:rPr lang="zh-CN" sz="1600">
                          <a:effectLst/>
                        </a:rPr>
                        <a:t>配置类</a:t>
                      </a:r>
                      <a:r>
                        <a:rPr lang="en-US" sz="1600">
                          <a:effectLst/>
                        </a:rPr>
                        <a:t/>
                      </a:r>
                      <a:br>
                        <a:rPr lang="en-US" sz="1600">
                          <a:effectLst/>
                        </a:rPr>
                      </a:br>
                      <a:r>
                        <a:rPr lang="en-US" sz="1600">
                          <a:effectLst/>
                        </a:rPr>
                        <a:t>public class RestTemplateConfig {</a:t>
                      </a:r>
                      <a:br>
                        <a:rPr lang="en-US" sz="1600">
                          <a:effectLst/>
                        </a:rPr>
                      </a:br>
                      <a:r>
                        <a:rPr lang="en-US" sz="1600">
                          <a:effectLst/>
                        </a:rPr>
                        <a:t>    @Autowired 						// </a:t>
                      </a:r>
                      <a:r>
                        <a:rPr lang="zh-CN" sz="1600">
                          <a:effectLst/>
                        </a:rPr>
                        <a:t>注入拦截器</a:t>
                      </a:r>
                      <a:r>
                        <a:rPr lang="en-US" sz="1600">
                          <a:effectLst/>
                        </a:rPr>
                        <a:t/>
                      </a:r>
                      <a:br>
                        <a:rPr lang="en-US" sz="1600">
                          <a:effectLst/>
                        </a:rPr>
                      </a:br>
                      <a:r>
                        <a:rPr lang="en-US" sz="1600">
                          <a:effectLst/>
                        </a:rPr>
                        <a:t>    private MicroServiceLoadBalancerInterceptor interceptor;</a:t>
                      </a:r>
                      <a:br>
                        <a:rPr lang="en-US" sz="1600">
                          <a:effectLst/>
                        </a:rPr>
                      </a:br>
                      <a:r>
                        <a:rPr lang="en-US" sz="1600">
                          <a:effectLst/>
                        </a:rPr>
                        <a:t>    @Bean 						// Bean</a:t>
                      </a:r>
                      <a:r>
                        <a:rPr lang="zh-CN" sz="1600">
                          <a:effectLst/>
                        </a:rPr>
                        <a:t>注册</a:t>
                      </a:r>
                      <a:r>
                        <a:rPr lang="en-US" sz="1600">
                          <a:effectLst/>
                        </a:rPr>
                        <a:t/>
                      </a:r>
                      <a:br>
                        <a:rPr lang="en-US" sz="1600">
                          <a:effectLst/>
                        </a:rPr>
                      </a:br>
                      <a:r>
                        <a:rPr lang="en-US" sz="1600">
                          <a:effectLst/>
                        </a:rPr>
                        <a:t>    @LoadBalanced 					// Ribbon</a:t>
                      </a:r>
                      <a:r>
                        <a:rPr lang="zh-CN" sz="1600">
                          <a:effectLst/>
                        </a:rPr>
                        <a:t>提供注解</a:t>
                      </a:r>
                      <a:r>
                        <a:rPr lang="en-US" sz="1600">
                          <a:effectLst/>
                        </a:rPr>
                        <a:t/>
                      </a:r>
                      <a:br>
                        <a:rPr lang="en-US" sz="1600">
                          <a:effectLst/>
                        </a:rPr>
                      </a:br>
                      <a:r>
                        <a:rPr lang="en-US" sz="1600">
                          <a:effectLst/>
                        </a:rPr>
                        <a:t>    public RestTemplate getRestTemplate() { 		// </a:t>
                      </a:r>
                      <a:r>
                        <a:rPr lang="zh-CN" sz="1600">
                          <a:effectLst/>
                        </a:rPr>
                        <a:t>获取</a:t>
                      </a:r>
                      <a:r>
                        <a:rPr lang="en-US" sz="1600">
                          <a:effectLst/>
                        </a:rPr>
                        <a:t>RestTemplate</a:t>
                      </a:r>
                      <a:r>
                        <a:rPr lang="zh-CN" sz="1600">
                          <a:effectLst/>
                        </a:rPr>
                        <a:t>实例</a:t>
                      </a:r>
                      <a:r>
                        <a:rPr lang="en-US" sz="1600">
                          <a:effectLst/>
                        </a:rPr>
                        <a:t/>
                      </a:r>
                      <a:br>
                        <a:rPr lang="en-US" sz="1600">
                          <a:effectLst/>
                        </a:rPr>
                      </a:br>
                      <a:r>
                        <a:rPr lang="en-US" sz="1600">
                          <a:effectLst/>
                        </a:rPr>
                        <a:t>        RestTemplate restTemplate = new RestTemplate();</a:t>
                      </a:r>
                      <a:br>
                        <a:rPr lang="en-US" sz="1600">
                          <a:effectLst/>
                        </a:rPr>
                      </a:br>
                      <a:r>
                        <a:rPr lang="en-US" sz="1600">
                          <a:effectLst/>
                        </a:rPr>
                        <a:t>        restTemplate.setInterceptors(Collections.singletonList(		this.interceptor)); 			// </a:t>
                      </a:r>
                      <a:r>
                        <a:rPr lang="zh-CN" sz="1600">
                          <a:effectLst/>
                        </a:rPr>
                        <a:t>添加拦截器</a:t>
                      </a:r>
                      <a:r>
                        <a:rPr lang="en-US" sz="1600">
                          <a:effectLst/>
                        </a:rPr>
                        <a:t/>
                      </a:r>
                      <a:br>
                        <a:rPr lang="en-US" sz="1600">
                          <a:effectLst/>
                        </a:rPr>
                      </a:br>
                      <a:r>
                        <a:rPr lang="en-US" sz="1600">
                          <a:effectLst/>
                        </a:rPr>
                        <a:t>        return restTemplate;</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489423970"/>
                  </a:ext>
                </a:extLst>
              </a:tr>
            </a:tbl>
          </a:graphicData>
        </a:graphic>
      </p:graphicFrame>
    </p:spTree>
    <p:extLst>
      <p:ext uri="{BB962C8B-B14F-4D97-AF65-F5344CB8AC3E}">
        <p14:creationId xmlns:p14="http://schemas.microsoft.com/office/powerpoint/2010/main" val="652680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DeptConsumerAction</a:t>
            </a:r>
            <a:r>
              <a:rPr lang="zh-CN" altLang="zh-CN"/>
              <a:t>控制器类</a:t>
            </a:r>
            <a:endParaRPr lang="zh-CN" altLang="en-US"/>
          </a:p>
        </p:txBody>
      </p:sp>
      <p:graphicFrame>
        <p:nvGraphicFramePr>
          <p:cNvPr id="4" name="表格 3"/>
          <p:cNvGraphicFramePr>
            <a:graphicFrameLocks noGrp="1"/>
          </p:cNvGraphicFramePr>
          <p:nvPr>
            <p:extLst/>
          </p:nvPr>
        </p:nvGraphicFramePr>
        <p:xfrm>
          <a:off x="207284" y="849087"/>
          <a:ext cx="11796293" cy="5859284"/>
        </p:xfrm>
        <a:graphic>
          <a:graphicData uri="http://schemas.openxmlformats.org/drawingml/2006/table">
            <a:tbl>
              <a:tblPr firstRow="1" firstCol="1" lastRow="1" lastCol="1" bandRow="1" bandCol="1">
                <a:tableStyleId>{5940675A-B579-460E-94D1-54222C63F5DA}</a:tableStyleId>
              </a:tblPr>
              <a:tblGrid>
                <a:gridCol w="11796293">
                  <a:extLst>
                    <a:ext uri="{9D8B030D-6E8A-4147-A177-3AD203B41FA5}">
                      <a16:colId xmlns:a16="http://schemas.microsoft.com/office/drawing/2014/main" val="2382889280"/>
                    </a:ext>
                  </a:extLst>
                </a:gridCol>
              </a:tblGrid>
              <a:tr h="5859284">
                <a:tc>
                  <a:txBody>
                    <a:bodyPr/>
                    <a:lstStyle/>
                    <a:p>
                      <a:r>
                        <a:rPr lang="en-US" sz="1200">
                          <a:effectLst/>
                        </a:rPr>
                        <a:t>package com.yootk.consumer.action;</a:t>
                      </a:r>
                      <a:br>
                        <a:rPr lang="en-US" sz="1200">
                          <a:effectLst/>
                        </a:rPr>
                      </a:br>
                      <a:r>
                        <a:rPr lang="en-US" sz="1200">
                          <a:effectLst/>
                        </a:rPr>
                        <a:t>@RestController 						// REST</a:t>
                      </a:r>
                      <a:r>
                        <a:rPr lang="zh-CN" sz="1200">
                          <a:effectLst/>
                        </a:rPr>
                        <a:t>响应</a:t>
                      </a:r>
                      <a:r>
                        <a:rPr lang="en-US" sz="1200">
                          <a:effectLst/>
                        </a:rPr>
                        <a:t/>
                      </a:r>
                      <a:br>
                        <a:rPr lang="en-US" sz="1200">
                          <a:effectLst/>
                        </a:rPr>
                      </a:br>
                      <a:r>
                        <a:rPr lang="en-US" sz="1200">
                          <a:effectLst/>
                        </a:rPr>
                        <a:t>@RequestMapping("/consumer/dept/*") 			// </a:t>
                      </a:r>
                      <a:r>
                        <a:rPr lang="zh-CN" sz="1200">
                          <a:effectLst/>
                        </a:rPr>
                        <a:t>父路径</a:t>
                      </a:r>
                      <a:r>
                        <a:rPr lang="en-US" sz="1200">
                          <a:effectLst/>
                        </a:rPr>
                        <a:t/>
                      </a:r>
                      <a:br>
                        <a:rPr lang="en-US" sz="1200">
                          <a:effectLst/>
                        </a:rPr>
                      </a:br>
                      <a:r>
                        <a:rPr lang="en-US" sz="1200">
                          <a:effectLst/>
                        </a:rPr>
                        <a:t>public class DeptConsumerAction {</a:t>
                      </a:r>
                      <a:br>
                        <a:rPr lang="en-US" sz="1200">
                          <a:effectLst/>
                        </a:rPr>
                      </a:br>
                      <a:r>
                        <a:rPr lang="en-US" sz="1200">
                          <a:effectLst/>
                        </a:rPr>
                        <a:t>    // </a:t>
                      </a:r>
                      <a:r>
                        <a:rPr lang="zh-CN" sz="1200">
                          <a:effectLst/>
                        </a:rPr>
                        <a:t>此时直接根据微服务名称即可实现微服务调用，</a:t>
                      </a:r>
                      <a:r>
                        <a:rPr lang="en-US" sz="1200">
                          <a:effectLst/>
                        </a:rPr>
                        <a:t>Ribbon</a:t>
                      </a:r>
                      <a:r>
                        <a:rPr lang="zh-CN" sz="1200">
                          <a:effectLst/>
                        </a:rPr>
                        <a:t>内部默认提供负载均衡算法</a:t>
                      </a:r>
                      <a:r>
                        <a:rPr lang="en-US" sz="1200">
                          <a:effectLst/>
                        </a:rPr>
                        <a:t/>
                      </a:r>
                      <a:br>
                        <a:rPr lang="en-US" sz="1200">
                          <a:effectLst/>
                        </a:rPr>
                      </a:br>
                      <a:r>
                        <a:rPr lang="en-US" sz="1200">
                          <a:effectLst/>
                        </a:rPr>
                        <a:t>    public static final String DEPT_ADD_URL = 	"http://</a:t>
                      </a:r>
                      <a:r>
                        <a:rPr lang="en-US" sz="1200" u="sng">
                          <a:effectLst/>
                        </a:rPr>
                        <a:t>dept.provider</a:t>
                      </a:r>
                      <a:r>
                        <a:rPr lang="en-US" sz="1200">
                          <a:effectLst/>
                        </a:rPr>
                        <a:t>/provider/dept/add"; 		// </a:t>
                      </a:r>
                      <a:r>
                        <a:rPr lang="zh-CN" sz="1200">
                          <a:effectLst/>
                        </a:rPr>
                        <a:t>部门增加</a:t>
                      </a:r>
                      <a:r>
                        <a:rPr lang="en-US" sz="1200">
                          <a:effectLst/>
                        </a:rPr>
                        <a:t>REST</a:t>
                      </a:r>
                      <a:r>
                        <a:rPr lang="zh-CN" sz="1200">
                          <a:effectLst/>
                        </a:rPr>
                        <a:t>地址</a:t>
                      </a:r>
                      <a:r>
                        <a:rPr lang="en-US" sz="1200">
                          <a:effectLst/>
                        </a:rPr>
                        <a:t/>
                      </a:r>
                      <a:br>
                        <a:rPr lang="en-US" sz="1200">
                          <a:effectLst/>
                        </a:rPr>
                      </a:br>
                      <a:r>
                        <a:rPr lang="en-US" sz="1200">
                          <a:effectLst/>
                        </a:rPr>
                        <a:t>    public static final String DEPT_GET_URL = 	"http://</a:t>
                      </a:r>
                      <a:r>
                        <a:rPr lang="en-US" sz="1200" u="sng">
                          <a:effectLst/>
                        </a:rPr>
                        <a:t>dept.provider</a:t>
                      </a:r>
                      <a:r>
                        <a:rPr lang="en-US" sz="1200">
                          <a:effectLst/>
                        </a:rPr>
                        <a:t>/provider/dept/get/";		// </a:t>
                      </a:r>
                      <a:r>
                        <a:rPr lang="zh-CN" sz="1200">
                          <a:effectLst/>
                        </a:rPr>
                        <a:t>部门查询</a:t>
                      </a:r>
                      <a:r>
                        <a:rPr lang="en-US" sz="1200">
                          <a:effectLst/>
                        </a:rPr>
                        <a:t>REST</a:t>
                      </a:r>
                      <a:r>
                        <a:rPr lang="zh-CN" sz="1200">
                          <a:effectLst/>
                        </a:rPr>
                        <a:t>地址</a:t>
                      </a:r>
                      <a:r>
                        <a:rPr lang="en-US" sz="1200">
                          <a:effectLst/>
                        </a:rPr>
                        <a:t/>
                      </a:r>
                      <a:br>
                        <a:rPr lang="en-US" sz="1200">
                          <a:effectLst/>
                        </a:rPr>
                      </a:br>
                      <a:r>
                        <a:rPr lang="en-US" sz="1200">
                          <a:effectLst/>
                        </a:rPr>
                        <a:t>    public static final String DEPT_LIST_URL = 	"http://</a:t>
                      </a:r>
                      <a:r>
                        <a:rPr lang="en-US" sz="1200" u="sng">
                          <a:effectLst/>
                        </a:rPr>
                        <a:t>dept.provider</a:t>
                      </a:r>
                      <a:r>
                        <a:rPr lang="en-US" sz="1200">
                          <a:effectLst/>
                        </a:rPr>
                        <a:t>/provider/dept/list";		// </a:t>
                      </a:r>
                      <a:r>
                        <a:rPr lang="zh-CN" sz="1200">
                          <a:effectLst/>
                        </a:rPr>
                        <a:t>部门列表</a:t>
                      </a:r>
                      <a:r>
                        <a:rPr lang="en-US" sz="1200">
                          <a:effectLst/>
                        </a:rPr>
                        <a:t>REST</a:t>
                      </a:r>
                      <a:r>
                        <a:rPr lang="zh-CN" sz="1200">
                          <a:effectLst/>
                        </a:rPr>
                        <a:t>地址</a:t>
                      </a:r>
                      <a:r>
                        <a:rPr lang="en-US" sz="1200">
                          <a:effectLst/>
                        </a:rPr>
                        <a:t/>
                      </a:r>
                      <a:br>
                        <a:rPr lang="en-US" sz="1200">
                          <a:effectLst/>
                        </a:rPr>
                      </a:br>
                      <a:r>
                        <a:rPr lang="en-US" sz="1200">
                          <a:effectLst/>
                        </a:rPr>
                        <a:t>    public static final String DEPT_SPLIT_URL = 	"http://</a:t>
                      </a:r>
                      <a:r>
                        <a:rPr lang="en-US" sz="1200" u="sng">
                          <a:effectLst/>
                        </a:rPr>
                        <a:t>dept.provider</a:t>
                      </a:r>
                      <a:r>
                        <a:rPr lang="en-US" sz="1200">
                          <a:effectLst/>
                        </a:rPr>
                        <a:t>/provider/dept/split";	// </a:t>
                      </a:r>
                      <a:r>
                        <a:rPr lang="zh-CN" sz="1200">
                          <a:effectLst/>
                        </a:rPr>
                        <a:t>部门分页列表</a:t>
                      </a:r>
                      <a:r>
                        <a:rPr lang="en-US" sz="1200">
                          <a:effectLst/>
                        </a:rPr>
                        <a:t>REST</a:t>
                      </a:r>
                      <a:r>
                        <a:rPr lang="zh-CN" sz="1200">
                          <a:effectLst/>
                        </a:rPr>
                        <a:t>地址</a:t>
                      </a:r>
                      <a:r>
                        <a:rPr lang="en-US" sz="1200">
                          <a:effectLst/>
                        </a:rPr>
                        <a:t/>
                      </a:r>
                      <a:br>
                        <a:rPr lang="en-US" sz="1200">
                          <a:effectLst/>
                        </a:rPr>
                      </a:br>
                      <a:r>
                        <a:rPr lang="en-US" sz="1200">
                          <a:effectLst/>
                        </a:rPr>
                        <a:t>    @Autowired</a:t>
                      </a:r>
                      <a:br>
                        <a:rPr lang="en-US" sz="1200">
                          <a:effectLst/>
                        </a:rPr>
                      </a:br>
                      <a:r>
                        <a:rPr lang="en-US" sz="1200">
                          <a:effectLst/>
                        </a:rPr>
                        <a:t>    private RestTemplate restTemplate; 			// </a:t>
                      </a:r>
                      <a:r>
                        <a:rPr lang="zh-CN" sz="1200">
                          <a:effectLst/>
                        </a:rPr>
                        <a:t>注入对象实例</a:t>
                      </a:r>
                      <a:r>
                        <a:rPr lang="en-US" sz="1200">
                          <a:effectLst/>
                        </a:rPr>
                        <a:t/>
                      </a:r>
                      <a:br>
                        <a:rPr lang="en-US" sz="1200">
                          <a:effectLst/>
                        </a:rPr>
                      </a:br>
                      <a:r>
                        <a:rPr lang="en-US" sz="1200">
                          <a:effectLst/>
                        </a:rPr>
                        <a:t>    @GetMapping("add")</a:t>
                      </a:r>
                      <a:br>
                        <a:rPr lang="en-US" sz="1200">
                          <a:effectLst/>
                        </a:rPr>
                      </a:br>
                      <a:r>
                        <a:rPr lang="en-US" sz="1200">
                          <a:effectLst/>
                        </a:rPr>
                        <a:t>    public Object addDept(DeptDTO dept) { 			// </a:t>
                      </a:r>
                      <a:r>
                        <a:rPr lang="zh-CN" sz="1200">
                          <a:effectLst/>
                        </a:rPr>
                        <a:t>增加部门</a:t>
                      </a:r>
                      <a:r>
                        <a:rPr lang="en-US" sz="1200">
                          <a:effectLst/>
                        </a:rPr>
                        <a:t/>
                      </a:r>
                      <a:br>
                        <a:rPr lang="en-US" sz="1200">
                          <a:effectLst/>
                        </a:rPr>
                      </a:br>
                      <a:r>
                        <a:rPr lang="en-US" sz="1200">
                          <a:effectLst/>
                        </a:rPr>
                        <a:t>        return this.restTemplate.postForObject(DEPT_ADD_URL, dept, Boolean.class);</a:t>
                      </a:r>
                      <a:br>
                        <a:rPr lang="en-US" sz="1200">
                          <a:effectLst/>
                        </a:rPr>
                      </a:br>
                      <a:r>
                        <a:rPr lang="en-US" sz="1200">
                          <a:effectLst/>
                        </a:rPr>
                        <a:t>    }</a:t>
                      </a:r>
                      <a:br>
                        <a:rPr lang="en-US" sz="1200">
                          <a:effectLst/>
                        </a:rPr>
                      </a:br>
                      <a:r>
                        <a:rPr lang="en-US" sz="1200">
                          <a:effectLst/>
                        </a:rPr>
                        <a:t>    @GetMapping("get")</a:t>
                      </a:r>
                      <a:br>
                        <a:rPr lang="en-US" sz="1200">
                          <a:effectLst/>
                        </a:rPr>
                      </a:br>
                      <a:r>
                        <a:rPr lang="en-US" sz="1200">
                          <a:effectLst/>
                        </a:rPr>
                        <a:t>    public Object getDept(Long deptno) { 			// </a:t>
                      </a:r>
                      <a:r>
                        <a:rPr lang="zh-CN" sz="1200">
                          <a:effectLst/>
                        </a:rPr>
                        <a:t>查询部门</a:t>
                      </a:r>
                      <a:r>
                        <a:rPr lang="en-US" sz="1200">
                          <a:effectLst/>
                        </a:rPr>
                        <a:t/>
                      </a:r>
                      <a:br>
                        <a:rPr lang="en-US" sz="1200">
                          <a:effectLst/>
                        </a:rPr>
                      </a:br>
                      <a:r>
                        <a:rPr lang="en-US" sz="1200">
                          <a:effectLst/>
                        </a:rPr>
                        <a:t>        return this.restTemplate.getForObject(DEPT_GET_URL + deptno, DeptDTO.class);</a:t>
                      </a:r>
                      <a:br>
                        <a:rPr lang="en-US" sz="1200">
                          <a:effectLst/>
                        </a:rPr>
                      </a:br>
                      <a:r>
                        <a:rPr lang="en-US" sz="1200">
                          <a:effectLst/>
                        </a:rPr>
                        <a:t>    }</a:t>
                      </a:r>
                      <a:br>
                        <a:rPr lang="en-US" sz="1200">
                          <a:effectLst/>
                        </a:rPr>
                      </a:br>
                      <a:r>
                        <a:rPr lang="en-US" sz="1200">
                          <a:effectLst/>
                        </a:rPr>
                        <a:t>    @GetMapping("list")</a:t>
                      </a:r>
                      <a:br>
                        <a:rPr lang="en-US" sz="1200">
                          <a:effectLst/>
                        </a:rPr>
                      </a:br>
                      <a:r>
                        <a:rPr lang="en-US" sz="1200">
                          <a:effectLst/>
                        </a:rPr>
                        <a:t>    public Object listDept() { 				// </a:t>
                      </a:r>
                      <a:r>
                        <a:rPr lang="zh-CN" sz="1200">
                          <a:effectLst/>
                        </a:rPr>
                        <a:t>部门列表</a:t>
                      </a:r>
                      <a:r>
                        <a:rPr lang="en-US" sz="1200">
                          <a:effectLst/>
                        </a:rPr>
                        <a:t/>
                      </a:r>
                      <a:br>
                        <a:rPr lang="en-US" sz="1200">
                          <a:effectLst/>
                        </a:rPr>
                      </a:br>
                      <a:r>
                        <a:rPr lang="en-US" sz="1200">
                          <a:effectLst/>
                        </a:rPr>
                        <a:t>        return this.restTemplate.getForObject(DEPT_LIST_URL, List.class);</a:t>
                      </a:r>
                      <a:br>
                        <a:rPr lang="en-US" sz="1200">
                          <a:effectLst/>
                        </a:rPr>
                      </a:br>
                      <a:r>
                        <a:rPr lang="en-US" sz="1200">
                          <a:effectLst/>
                        </a:rPr>
                        <a:t>    }</a:t>
                      </a:r>
                      <a:br>
                        <a:rPr lang="en-US" sz="1200">
                          <a:effectLst/>
                        </a:rPr>
                      </a:br>
                      <a:r>
                        <a:rPr lang="en-US" sz="1200">
                          <a:effectLst/>
                        </a:rPr>
                        <a:t>    @GetMapping("split")</a:t>
                      </a:r>
                      <a:br>
                        <a:rPr lang="en-US" sz="1200">
                          <a:effectLst/>
                        </a:rPr>
                      </a:br>
                      <a:r>
                        <a:rPr lang="en-US" sz="1200">
                          <a:effectLst/>
                        </a:rPr>
                        <a:t>    public Object splitDept(int cp, int ls, String col, String kw) { // </a:t>
                      </a:r>
                      <a:r>
                        <a:rPr lang="zh-CN" sz="1200">
                          <a:effectLst/>
                        </a:rPr>
                        <a:t>分页列表</a:t>
                      </a:r>
                      <a:r>
                        <a:rPr lang="en-US" sz="1200">
                          <a:effectLst/>
                        </a:rPr>
                        <a:t/>
                      </a:r>
                      <a:br>
                        <a:rPr lang="en-US" sz="1200">
                          <a:effectLst/>
                        </a:rPr>
                      </a:br>
                      <a:r>
                        <a:rPr lang="en-US" sz="1200">
                          <a:effectLst/>
                        </a:rPr>
                        <a:t>        return this.restTemplate.getForObject(DEPT_SPLIT_URL + "?cp=" + cp + "&amp;ls=" + 		ls + "&amp;col=" + col + "&amp;kw=" + kw, Map.class);</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2048542663"/>
                  </a:ext>
                </a:extLst>
              </a:tr>
            </a:tbl>
          </a:graphicData>
        </a:graphic>
      </p:graphicFrame>
    </p:spTree>
    <p:extLst>
      <p:ext uri="{BB962C8B-B14F-4D97-AF65-F5344CB8AC3E}">
        <p14:creationId xmlns:p14="http://schemas.microsoft.com/office/powerpoint/2010/main" val="1955885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Ribbon</a:t>
            </a:r>
            <a:r>
              <a:rPr lang="zh-CN" altLang="zh-CN"/>
              <a:t>消费端调用</a:t>
            </a:r>
            <a:endParaRPr lang="zh-CN" altLang="en-US"/>
          </a:p>
        </p:txBody>
      </p:sp>
      <p:sp>
        <p:nvSpPr>
          <p:cNvPr id="3" name="内容占位符 2"/>
          <p:cNvSpPr>
            <a:spLocks noGrp="1"/>
          </p:cNvSpPr>
          <p:nvPr>
            <p:ph idx="1"/>
          </p:nvPr>
        </p:nvSpPr>
        <p:spPr/>
        <p:txBody>
          <a:bodyPr/>
          <a:lstStyle/>
          <a:p>
            <a:r>
              <a:rPr lang="zh-CN" altLang="zh-CN"/>
              <a:t>当一个服务由多个节点组成时，也可以由</a:t>
            </a:r>
            <a:r>
              <a:rPr lang="en-US" altLang="zh-CN"/>
              <a:t>Ribbon</a:t>
            </a:r>
            <a:r>
              <a:rPr lang="zh-CN" altLang="zh-CN"/>
              <a:t>所提供的负载均衡算法，随机的抽取一个实例进行调</a:t>
            </a:r>
            <a:r>
              <a:rPr lang="zh-CN" altLang="zh-CN" smtClean="0"/>
              <a:t>用。</a:t>
            </a:r>
            <a:r>
              <a:rPr lang="zh-CN" altLang="zh-CN"/>
              <a:t>由于此时的消费端只与服务名称关联，这样即便微服务集群存在有节点变化，也不会对调用有任何的影响。</a:t>
            </a:r>
            <a:endParaRPr lang="zh-CN" altLang="en-US"/>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99" y="2126094"/>
            <a:ext cx="11593789" cy="308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5613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开启</a:t>
            </a:r>
            <a:r>
              <a:rPr lang="en-US" altLang="zh-CN"/>
              <a:t>Ribbon</a:t>
            </a:r>
            <a:r>
              <a:rPr lang="zh-CN" altLang="en-US"/>
              <a:t>饿汉式加载模式</a:t>
            </a:r>
          </a:p>
        </p:txBody>
      </p:sp>
      <p:sp>
        <p:nvSpPr>
          <p:cNvPr id="3" name="内容占位符 2"/>
          <p:cNvSpPr>
            <a:spLocks noGrp="1"/>
          </p:cNvSpPr>
          <p:nvPr>
            <p:ph idx="1"/>
          </p:nvPr>
        </p:nvSpPr>
        <p:spPr/>
        <p:txBody>
          <a:bodyPr/>
          <a:lstStyle/>
          <a:p>
            <a:r>
              <a:rPr lang="zh-CN" altLang="zh-CN"/>
              <a:t>默认情况下</a:t>
            </a:r>
            <a:r>
              <a:rPr lang="en-US" altLang="zh-CN"/>
              <a:t>Ribbon</a:t>
            </a:r>
            <a:r>
              <a:rPr lang="zh-CN" altLang="zh-CN"/>
              <a:t>中的数据采用的是懒加载的方式，所以在第一次请求时会首先通过</a:t>
            </a:r>
            <a:r>
              <a:rPr lang="en-US" altLang="zh-CN"/>
              <a:t>Nacos</a:t>
            </a:r>
            <a:r>
              <a:rPr lang="zh-CN" altLang="zh-CN"/>
              <a:t>获取服务的实例数据，而后才会进行服务调用，所以执行速度会相对较慢，而在第二次访问时由于实例数据已经加载完成，所以执行速度就会快很多，如果要想解决这个问题，则可以开启饿汉式加载模式，在消费端微服务启动时就加载所有相关的</a:t>
            </a:r>
            <a:r>
              <a:rPr lang="en-US" altLang="zh-CN"/>
              <a:t>Nacos</a:t>
            </a:r>
            <a:r>
              <a:rPr lang="zh-CN" altLang="zh-CN"/>
              <a:t>实例数据，这一操作可以通过</a:t>
            </a:r>
            <a:r>
              <a:rPr lang="en-US" altLang="zh-CN"/>
              <a:t>application.yml</a:t>
            </a:r>
            <a:r>
              <a:rPr lang="zh-CN" altLang="zh-CN"/>
              <a:t>配置文件实现。</a:t>
            </a:r>
            <a:endParaRPr lang="zh-CN" altLang="en-US"/>
          </a:p>
        </p:txBody>
      </p:sp>
      <p:graphicFrame>
        <p:nvGraphicFramePr>
          <p:cNvPr id="4" name="表格 3"/>
          <p:cNvGraphicFramePr>
            <a:graphicFrameLocks noGrp="1"/>
          </p:cNvGraphicFramePr>
          <p:nvPr>
            <p:extLst/>
          </p:nvPr>
        </p:nvGraphicFramePr>
        <p:xfrm>
          <a:off x="390165" y="2642668"/>
          <a:ext cx="11347406" cy="1812953"/>
        </p:xfrm>
        <a:graphic>
          <a:graphicData uri="http://schemas.openxmlformats.org/drawingml/2006/table">
            <a:tbl>
              <a:tblPr firstRow="1" firstCol="1" lastRow="1" lastCol="1" bandRow="1" bandCol="1">
                <a:tableStyleId>{5940675A-B579-460E-94D1-54222C63F5DA}</a:tableStyleId>
              </a:tblPr>
              <a:tblGrid>
                <a:gridCol w="11347406">
                  <a:extLst>
                    <a:ext uri="{9D8B030D-6E8A-4147-A177-3AD203B41FA5}">
                      <a16:colId xmlns:a16="http://schemas.microsoft.com/office/drawing/2014/main" val="3791758188"/>
                    </a:ext>
                  </a:extLst>
                </a:gridCol>
              </a:tblGrid>
              <a:tr h="1812953">
                <a:tc>
                  <a:txBody>
                    <a:bodyPr/>
                    <a:lstStyle/>
                    <a:p>
                      <a:r>
                        <a:rPr lang="en-US" sz="1800">
                          <a:effectLst/>
                        </a:rPr>
                        <a:t>ribbon: 				</a:t>
                      </a:r>
                      <a:r>
                        <a:rPr lang="en-US" sz="1800" smtClean="0">
                          <a:effectLst/>
                        </a:rPr>
                        <a:t># </a:t>
                      </a:r>
                      <a:r>
                        <a:rPr lang="en-US" sz="1800">
                          <a:effectLst/>
                        </a:rPr>
                        <a:t>Ribbon</a:t>
                      </a:r>
                      <a:r>
                        <a:rPr lang="zh-CN" sz="1800">
                          <a:effectLst/>
                        </a:rPr>
                        <a:t>配置</a:t>
                      </a:r>
                      <a:r>
                        <a:rPr lang="en-US" sz="1800">
                          <a:effectLst/>
                        </a:rPr>
                        <a:t/>
                      </a:r>
                      <a:br>
                        <a:rPr lang="en-US" sz="1800">
                          <a:effectLst/>
                        </a:rPr>
                      </a:br>
                      <a:r>
                        <a:rPr lang="en-US" sz="1800">
                          <a:effectLst/>
                        </a:rPr>
                        <a:t>  eager-load: 			</a:t>
                      </a:r>
                      <a:r>
                        <a:rPr lang="en-US" sz="1800" smtClean="0">
                          <a:effectLst/>
                        </a:rPr>
                        <a:t># </a:t>
                      </a:r>
                      <a:r>
                        <a:rPr lang="zh-CN" sz="1800">
                          <a:effectLst/>
                        </a:rPr>
                        <a:t>饿汉式加载</a:t>
                      </a:r>
                      <a:r>
                        <a:rPr lang="en-US" sz="1800">
                          <a:effectLst/>
                        </a:rPr>
                        <a:t/>
                      </a:r>
                      <a:br>
                        <a:rPr lang="en-US" sz="1800">
                          <a:effectLst/>
                        </a:rPr>
                      </a:br>
                      <a:r>
                        <a:rPr lang="en-US" sz="1800">
                          <a:effectLst/>
                        </a:rPr>
                        <a:t>    enabled: true 			# </a:t>
                      </a:r>
                      <a:r>
                        <a:rPr lang="zh-CN" sz="1800">
                          <a:effectLst/>
                        </a:rPr>
                        <a:t>模式开启</a:t>
                      </a:r>
                      <a:r>
                        <a:rPr lang="en-US" sz="1800">
                          <a:effectLst/>
                        </a:rPr>
                        <a:t/>
                      </a:r>
                      <a:br>
                        <a:rPr lang="en-US" sz="1800">
                          <a:effectLst/>
                        </a:rPr>
                      </a:br>
                      <a:r>
                        <a:rPr lang="en-US" sz="1800">
                          <a:effectLst/>
                        </a:rPr>
                        <a:t>    clients: dept.provider 		# </a:t>
                      </a:r>
                      <a:r>
                        <a:rPr lang="zh-CN" sz="1800">
                          <a:effectLst/>
                        </a:rPr>
                        <a:t>服务名称</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1416053027"/>
                  </a:ext>
                </a:extLst>
              </a:tr>
            </a:tbl>
          </a:graphicData>
        </a:graphic>
      </p:graphicFrame>
    </p:spTree>
    <p:extLst>
      <p:ext uri="{BB962C8B-B14F-4D97-AF65-F5344CB8AC3E}">
        <p14:creationId xmlns:p14="http://schemas.microsoft.com/office/powerpoint/2010/main" val="29755394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ServetList</a:t>
            </a:r>
            <a:r>
              <a:rPr lang="zh-CN" altLang="zh-CN"/>
              <a:t>数据保存</a:t>
            </a:r>
            <a:endParaRPr lang="zh-CN" altLang="en-US"/>
          </a:p>
        </p:txBody>
      </p:sp>
      <p:sp>
        <p:nvSpPr>
          <p:cNvPr id="3" name="内容占位符 2"/>
          <p:cNvSpPr>
            <a:spLocks noGrp="1"/>
          </p:cNvSpPr>
          <p:nvPr>
            <p:ph idx="1"/>
          </p:nvPr>
        </p:nvSpPr>
        <p:spPr/>
        <p:txBody>
          <a:bodyPr/>
          <a:lstStyle/>
          <a:p>
            <a:r>
              <a:rPr lang="zh-CN" altLang="zh-CN"/>
              <a:t>客户端通过</a:t>
            </a:r>
            <a:r>
              <a:rPr lang="en-US" altLang="zh-CN"/>
              <a:t>Ribbon</a:t>
            </a:r>
            <a:r>
              <a:rPr lang="zh-CN" altLang="zh-CN"/>
              <a:t>进行微服务调用时，首先要通过</a:t>
            </a:r>
            <a:r>
              <a:rPr lang="en-US" altLang="zh-CN"/>
              <a:t>Nacos</a:t>
            </a:r>
            <a:r>
              <a:rPr lang="zh-CN" altLang="zh-CN"/>
              <a:t>注册中心来获取全部的微服务实例列表，而这些</a:t>
            </a:r>
            <a:r>
              <a:rPr lang="en-US" altLang="zh-CN"/>
              <a:t>Nacos</a:t>
            </a:r>
            <a:r>
              <a:rPr lang="zh-CN" altLang="zh-CN"/>
              <a:t>数据就会统一的保存在</a:t>
            </a:r>
            <a:r>
              <a:rPr lang="en-US" altLang="zh-CN"/>
              <a:t>ServerList</a:t>
            </a:r>
            <a:r>
              <a:rPr lang="zh-CN" altLang="zh-CN"/>
              <a:t>接口实例之</a:t>
            </a:r>
            <a:r>
              <a:rPr lang="zh-CN" altLang="zh-CN" smtClean="0"/>
              <a:t>中。</a:t>
            </a:r>
            <a:r>
              <a:rPr lang="zh-CN" altLang="zh-CN"/>
              <a:t>消费端在进行微服务调用时，会通过此实例列表获取一个实例地址，最终实现微服务的调用</a:t>
            </a:r>
            <a:r>
              <a:rPr lang="zh-CN"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a:p>
          <a:p>
            <a:r>
              <a:rPr lang="en-US" altLang="zh-CN"/>
              <a:t>com.netflix.loadbalancer.ServerList</a:t>
            </a:r>
            <a:r>
              <a:rPr lang="zh-CN" altLang="zh-CN"/>
              <a:t>是由</a:t>
            </a:r>
            <a:r>
              <a:rPr lang="en-US" altLang="zh-CN"/>
              <a:t>Ribbon</a:t>
            </a:r>
            <a:r>
              <a:rPr lang="zh-CN" altLang="zh-CN"/>
              <a:t>所提供的一个服务接口，该接口会包含有一个</a:t>
            </a:r>
            <a:r>
              <a:rPr lang="en-US" altLang="zh-CN"/>
              <a:t>List</a:t>
            </a:r>
            <a:r>
              <a:rPr lang="zh-CN" altLang="zh-CN"/>
              <a:t>集合，里面保存有当前微服务的所有实例（</a:t>
            </a:r>
            <a:r>
              <a:rPr lang="en-US" altLang="zh-CN"/>
              <a:t>Server</a:t>
            </a:r>
            <a:r>
              <a:rPr lang="zh-CN" altLang="zh-CN"/>
              <a:t>）数据，该数据可以由开发者设置静态内容，或者动态获取，为便于读者理解，下面通过一个静态列表的形式为读者演示</a:t>
            </a:r>
            <a:r>
              <a:rPr lang="en-US" altLang="zh-CN"/>
              <a:t>ServerList</a:t>
            </a:r>
            <a:r>
              <a:rPr lang="zh-CN" altLang="zh-CN"/>
              <a:t>接口作用。</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46" y="2040626"/>
            <a:ext cx="11466695" cy="209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53476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创建一个静态服务列表类</a:t>
            </a:r>
            <a:endParaRPr lang="zh-CN" altLang="en-US"/>
          </a:p>
        </p:txBody>
      </p:sp>
      <p:graphicFrame>
        <p:nvGraphicFramePr>
          <p:cNvPr id="4" name="表格 3"/>
          <p:cNvGraphicFramePr>
            <a:graphicFrameLocks noGrp="1"/>
          </p:cNvGraphicFramePr>
          <p:nvPr>
            <p:extLst/>
          </p:nvPr>
        </p:nvGraphicFramePr>
        <p:xfrm>
          <a:off x="223910" y="849087"/>
          <a:ext cx="11754730" cy="5834346"/>
        </p:xfrm>
        <a:graphic>
          <a:graphicData uri="http://schemas.openxmlformats.org/drawingml/2006/table">
            <a:tbl>
              <a:tblPr firstRow="1" firstCol="1" lastRow="1" lastCol="1" bandRow="1" bandCol="1">
                <a:tableStyleId>{5940675A-B579-460E-94D1-54222C63F5DA}</a:tableStyleId>
              </a:tblPr>
              <a:tblGrid>
                <a:gridCol w="11754730">
                  <a:extLst>
                    <a:ext uri="{9D8B030D-6E8A-4147-A177-3AD203B41FA5}">
                      <a16:colId xmlns:a16="http://schemas.microsoft.com/office/drawing/2014/main" val="2532962721"/>
                    </a:ext>
                  </a:extLst>
                </a:gridCol>
              </a:tblGrid>
              <a:tr h="5834346">
                <a:tc>
                  <a:txBody>
                    <a:bodyPr/>
                    <a:lstStyle/>
                    <a:p>
                      <a:r>
                        <a:rPr lang="en-US" sz="1600">
                          <a:effectLst/>
                        </a:rPr>
                        <a:t>package com.yootk.consumer.ribbon;</a:t>
                      </a:r>
                      <a:br>
                        <a:rPr lang="en-US" sz="1600">
                          <a:effectLst/>
                        </a:rPr>
                      </a:br>
                      <a:r>
                        <a:rPr lang="en-US" sz="1600">
                          <a:effectLst/>
                        </a:rPr>
                        <a:t>@Component 							// Bean</a:t>
                      </a:r>
                      <a:r>
                        <a:rPr lang="zh-CN" sz="1600">
                          <a:effectLst/>
                        </a:rPr>
                        <a:t>注册</a:t>
                      </a:r>
                      <a:r>
                        <a:rPr lang="en-US" sz="1600">
                          <a:effectLst/>
                        </a:rPr>
                        <a:t/>
                      </a:r>
                      <a:br>
                        <a:rPr lang="en-US" sz="1600">
                          <a:effectLst/>
                        </a:rPr>
                      </a:br>
                      <a:r>
                        <a:rPr lang="en-US" sz="1600">
                          <a:effectLst/>
                        </a:rPr>
                        <a:t>@Slf4j 								// </a:t>
                      </a:r>
                      <a:r>
                        <a:rPr lang="zh-CN" sz="1600">
                          <a:effectLst/>
                        </a:rPr>
                        <a:t>日志输出</a:t>
                      </a:r>
                      <a:r>
                        <a:rPr lang="en-US" sz="1600">
                          <a:effectLst/>
                        </a:rPr>
                        <a:t/>
                      </a:r>
                      <a:br>
                        <a:rPr lang="en-US" sz="1600">
                          <a:effectLst/>
                        </a:rPr>
                      </a:br>
                      <a:r>
                        <a:rPr lang="en-US" sz="1600">
                          <a:effectLst/>
                        </a:rPr>
                        <a:t>public class DefaultServerList implements ServerList&lt;Server&gt; { 	// </a:t>
                      </a:r>
                      <a:r>
                        <a:rPr lang="zh-CN" sz="1600">
                          <a:effectLst/>
                        </a:rPr>
                        <a:t>自定义服务列表</a:t>
                      </a:r>
                      <a:r>
                        <a:rPr lang="en-US" sz="1600">
                          <a:effectLst/>
                        </a:rPr>
                        <a:t/>
                      </a:r>
                      <a:br>
                        <a:rPr lang="en-US" sz="1600">
                          <a:effectLst/>
                        </a:rPr>
                      </a:br>
                      <a:r>
                        <a:rPr lang="en-US" sz="1600">
                          <a:effectLst/>
                        </a:rPr>
                        <a:t>    @Override</a:t>
                      </a:r>
                      <a:br>
                        <a:rPr lang="en-US" sz="1600">
                          <a:effectLst/>
                        </a:rPr>
                      </a:br>
                      <a:r>
                        <a:rPr lang="en-US" sz="1600">
                          <a:effectLst/>
                        </a:rPr>
                        <a:t>    public List&lt;Server&gt; getInitialListOfServers() { 		// </a:t>
                      </a:r>
                      <a:r>
                        <a:rPr lang="zh-CN" sz="1600">
                          <a:effectLst/>
                        </a:rPr>
                        <a:t>初始化服务列表</a:t>
                      </a:r>
                      <a:r>
                        <a:rPr lang="en-US" sz="1600">
                          <a:effectLst/>
                        </a:rPr>
                        <a:t/>
                      </a:r>
                      <a:br>
                        <a:rPr lang="en-US" sz="1600">
                          <a:effectLst/>
                        </a:rPr>
                      </a:br>
                      <a:r>
                        <a:rPr lang="en-US" sz="1600">
                          <a:effectLst/>
                        </a:rPr>
                        <a:t>        return null;</a:t>
                      </a:r>
                      <a:br>
                        <a:rPr lang="en-US" sz="1600">
                          <a:effectLst/>
                        </a:rPr>
                      </a:br>
                      <a:r>
                        <a:rPr lang="en-US" sz="1600">
                          <a:effectLst/>
                        </a:rPr>
                        <a:t>    }</a:t>
                      </a:r>
                      <a:br>
                        <a:rPr lang="en-US" sz="1600">
                          <a:effectLst/>
                        </a:rPr>
                      </a:br>
                      <a:r>
                        <a:rPr lang="en-US" sz="1600">
                          <a:effectLst/>
                        </a:rPr>
                        <a:t>    @Override</a:t>
                      </a:r>
                      <a:br>
                        <a:rPr lang="en-US" sz="1600">
                          <a:effectLst/>
                        </a:rPr>
                      </a:br>
                      <a:r>
                        <a:rPr lang="en-US" sz="1600">
                          <a:effectLst/>
                        </a:rPr>
                        <a:t>    public List&lt;Server&gt; getUpdatedListOfServers() { 		// </a:t>
                      </a:r>
                      <a:r>
                        <a:rPr lang="zh-CN" sz="1600">
                          <a:effectLst/>
                        </a:rPr>
                        <a:t>更新后的服务列表</a:t>
                      </a:r>
                      <a:r>
                        <a:rPr lang="en-US" sz="1600">
                          <a:effectLst/>
                        </a:rPr>
                        <a:t/>
                      </a:r>
                      <a:br>
                        <a:rPr lang="en-US" sz="1600">
                          <a:effectLst/>
                        </a:rPr>
                      </a:br>
                      <a:r>
                        <a:rPr lang="en-US" sz="1600">
                          <a:effectLst/>
                        </a:rPr>
                        <a:t>        // </a:t>
                      </a:r>
                      <a:r>
                        <a:rPr lang="zh-CN" sz="1600">
                          <a:effectLst/>
                        </a:rPr>
                        <a:t>此时的实例数据可以通过</a:t>
                      </a:r>
                      <a:r>
                        <a:rPr lang="en-US" sz="1600">
                          <a:effectLst/>
                        </a:rPr>
                        <a:t>DiscoveryClient</a:t>
                      </a:r>
                      <a:r>
                        <a:rPr lang="zh-CN" sz="1600">
                          <a:effectLst/>
                        </a:rPr>
                        <a:t>类来动态获取，会定时刷新</a:t>
                      </a:r>
                      <a:r>
                        <a:rPr lang="en-US" sz="1600">
                          <a:effectLst/>
                        </a:rPr>
                        <a:t/>
                      </a:r>
                      <a:br>
                        <a:rPr lang="en-US" sz="1600">
                          <a:effectLst/>
                        </a:rPr>
                      </a:br>
                      <a:r>
                        <a:rPr lang="en-US" sz="1600">
                          <a:effectLst/>
                        </a:rPr>
                        <a:t>        List&lt;Server&gt; allServers = new ArrayList&lt;&gt;(); 		// </a:t>
                      </a:r>
                      <a:r>
                        <a:rPr lang="zh-CN" sz="1600">
                          <a:effectLst/>
                        </a:rPr>
                        <a:t>实例集合</a:t>
                      </a:r>
                      <a:r>
                        <a:rPr lang="en-US" sz="1600">
                          <a:effectLst/>
                        </a:rPr>
                        <a:t/>
                      </a:r>
                      <a:br>
                        <a:rPr lang="en-US" sz="1600">
                          <a:effectLst/>
                        </a:rPr>
                      </a:br>
                      <a:r>
                        <a:rPr lang="en-US" sz="1600">
                          <a:effectLst/>
                        </a:rPr>
                        <a:t>        allServers.add(new Server("127.0.0.1", 8001)); 		// </a:t>
                      </a:r>
                      <a:r>
                        <a:rPr lang="zh-CN" sz="1600">
                          <a:effectLst/>
                        </a:rPr>
                        <a:t>静态数据</a:t>
                      </a:r>
                      <a:r>
                        <a:rPr lang="en-US" sz="1600">
                          <a:effectLst/>
                        </a:rPr>
                        <a:t/>
                      </a:r>
                      <a:br>
                        <a:rPr lang="en-US" sz="1600">
                          <a:effectLst/>
                        </a:rPr>
                      </a:br>
                      <a:r>
                        <a:rPr lang="en-US" sz="1600">
                          <a:effectLst/>
                        </a:rPr>
                        <a:t>        allServers.add(new Server("127.0.0.1", 8002)); 		// </a:t>
                      </a:r>
                      <a:r>
                        <a:rPr lang="zh-CN" sz="1600">
                          <a:effectLst/>
                        </a:rPr>
                        <a:t>静态数据</a:t>
                      </a:r>
                      <a:r>
                        <a:rPr lang="en-US" sz="1600">
                          <a:effectLst/>
                        </a:rPr>
                        <a:t/>
                      </a:r>
                      <a:br>
                        <a:rPr lang="en-US" sz="1600">
                          <a:effectLst/>
                        </a:rPr>
                      </a:br>
                      <a:r>
                        <a:rPr lang="en-US" sz="1600">
                          <a:effectLst/>
                        </a:rPr>
                        <a:t>        log.info("</a:t>
                      </a:r>
                      <a:r>
                        <a:rPr lang="zh-CN" sz="1600">
                          <a:effectLst/>
                        </a:rPr>
                        <a:t>更新服务列表：</a:t>
                      </a:r>
                      <a:r>
                        <a:rPr lang="en-US" sz="1600">
                          <a:effectLst/>
                        </a:rPr>
                        <a:t>{}", allServers);  			// </a:t>
                      </a:r>
                      <a:r>
                        <a:rPr lang="zh-CN" sz="1600">
                          <a:effectLst/>
                        </a:rPr>
                        <a:t>日志输出</a:t>
                      </a:r>
                      <a:r>
                        <a:rPr lang="en-US" sz="1600">
                          <a:effectLst/>
                        </a:rPr>
                        <a:t/>
                      </a:r>
                      <a:br>
                        <a:rPr lang="en-US" sz="1600">
                          <a:effectLst/>
                        </a:rPr>
                      </a:br>
                      <a:r>
                        <a:rPr lang="en-US" sz="1600">
                          <a:effectLst/>
                        </a:rPr>
                        <a:t>        return allServers;</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570711486"/>
                  </a:ext>
                </a:extLst>
              </a:tr>
            </a:tbl>
          </a:graphicData>
        </a:graphic>
      </p:graphicFrame>
    </p:spTree>
    <p:extLst>
      <p:ext uri="{BB962C8B-B14F-4D97-AF65-F5344CB8AC3E}">
        <p14:creationId xmlns:p14="http://schemas.microsoft.com/office/powerpoint/2010/main" val="1391132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虚拟机网卡配置</a:t>
            </a:r>
            <a:endParaRPr lang="zh-CN" altLang="en-US"/>
          </a:p>
        </p:txBody>
      </p:sp>
      <p:sp>
        <p:nvSpPr>
          <p:cNvPr id="3" name="内容占位符 2"/>
          <p:cNvSpPr>
            <a:spLocks noGrp="1"/>
          </p:cNvSpPr>
          <p:nvPr>
            <p:ph idx="1"/>
          </p:nvPr>
        </p:nvSpPr>
        <p:spPr/>
        <p:txBody>
          <a:bodyPr/>
          <a:lstStyle/>
          <a:p>
            <a:r>
              <a:rPr lang="zh-CN" altLang="en-US" smtClean="0"/>
              <a:t>打开配置文件：</a:t>
            </a:r>
            <a:r>
              <a:rPr lang="en-US" altLang="zh-CN"/>
              <a:t>vi /etc/sysconfig/network-scripts/ifcfg-ens33</a:t>
            </a:r>
            <a:endParaRPr lang="zh-CN" altLang="zh-CN"/>
          </a:p>
          <a:p>
            <a:pPr lvl="1"/>
            <a:r>
              <a:rPr lang="zh-CN" altLang="en-US" smtClean="0"/>
              <a:t>修改</a:t>
            </a:r>
            <a:r>
              <a:rPr lang="en-US" altLang="zh-CN" smtClean="0"/>
              <a:t>IP</a:t>
            </a:r>
            <a:r>
              <a:rPr lang="zh-CN" altLang="en-US" smtClean="0"/>
              <a:t>地址：</a:t>
            </a:r>
            <a:endParaRPr lang="en-US" altLang="zh-CN" smtClean="0"/>
          </a:p>
          <a:p>
            <a:pPr lvl="2"/>
            <a:r>
              <a:rPr lang="en-US" altLang="zh-CN"/>
              <a:t>nacos-cluster-a</a:t>
            </a:r>
            <a:r>
              <a:rPr lang="zh-CN" altLang="en-US"/>
              <a:t>主机</a:t>
            </a:r>
            <a:r>
              <a:rPr lang="en-US" altLang="zh-CN"/>
              <a:t>IP</a:t>
            </a:r>
            <a:r>
              <a:rPr lang="zh-CN" altLang="en-US"/>
              <a:t>修改</a:t>
            </a:r>
            <a:r>
              <a:rPr lang="zh-CN" altLang="en-US" smtClean="0"/>
              <a:t>：</a:t>
            </a:r>
            <a:r>
              <a:rPr lang="en-US" altLang="zh-CN" smtClean="0"/>
              <a:t>IPADDR=192.168.190.151</a:t>
            </a:r>
            <a:endParaRPr lang="en-US" altLang="zh-CN"/>
          </a:p>
          <a:p>
            <a:pPr lvl="2"/>
            <a:r>
              <a:rPr lang="en-US" altLang="zh-CN"/>
              <a:t>nacos-cluster-b</a:t>
            </a:r>
            <a:r>
              <a:rPr lang="zh-CN" altLang="en-US"/>
              <a:t>主机</a:t>
            </a:r>
            <a:r>
              <a:rPr lang="en-US" altLang="zh-CN"/>
              <a:t>IP</a:t>
            </a:r>
            <a:r>
              <a:rPr lang="zh-CN" altLang="en-US"/>
              <a:t>修改</a:t>
            </a:r>
            <a:r>
              <a:rPr lang="zh-CN" altLang="en-US" smtClean="0"/>
              <a:t>：</a:t>
            </a:r>
            <a:r>
              <a:rPr lang="en-US" altLang="zh-CN" smtClean="0"/>
              <a:t>IPADDR=192.168.190.152</a:t>
            </a:r>
            <a:endParaRPr lang="en-US" altLang="zh-CN"/>
          </a:p>
          <a:p>
            <a:pPr lvl="2"/>
            <a:r>
              <a:rPr lang="en-US" altLang="zh-CN"/>
              <a:t>nacos-cluster-c</a:t>
            </a:r>
            <a:r>
              <a:rPr lang="zh-CN" altLang="en-US"/>
              <a:t>主机</a:t>
            </a:r>
            <a:r>
              <a:rPr lang="en-US" altLang="zh-CN"/>
              <a:t>IP</a:t>
            </a:r>
            <a:r>
              <a:rPr lang="zh-CN" altLang="en-US"/>
              <a:t>修改</a:t>
            </a:r>
            <a:r>
              <a:rPr lang="zh-CN" altLang="en-US" smtClean="0"/>
              <a:t>：</a:t>
            </a:r>
            <a:r>
              <a:rPr lang="en-US" altLang="zh-CN" smtClean="0"/>
              <a:t>IPADDR=192.168.190.153</a:t>
            </a:r>
            <a:endParaRPr lang="en-US" altLang="zh-CN"/>
          </a:p>
          <a:p>
            <a:pPr marL="914400" lvl="2" indent="0">
              <a:buNone/>
            </a:pPr>
            <a:endParaRPr lang="zh-CN" altLang="en-US"/>
          </a:p>
        </p:txBody>
      </p:sp>
    </p:spTree>
    <p:extLst>
      <p:ext uri="{BB962C8B-B14F-4D97-AF65-F5344CB8AC3E}">
        <p14:creationId xmlns:p14="http://schemas.microsoft.com/office/powerpoint/2010/main" val="3632808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ServerList</a:t>
            </a:r>
            <a:r>
              <a:rPr lang="zh-CN" altLang="zh-CN"/>
              <a:t>实现子类</a:t>
            </a:r>
            <a:endParaRPr lang="zh-CN" altLang="en-US"/>
          </a:p>
        </p:txBody>
      </p:sp>
      <p:sp>
        <p:nvSpPr>
          <p:cNvPr id="3" name="内容占位符 2"/>
          <p:cNvSpPr>
            <a:spLocks noGrp="1"/>
          </p:cNvSpPr>
          <p:nvPr>
            <p:ph idx="1"/>
          </p:nvPr>
        </p:nvSpPr>
        <p:spPr/>
        <p:txBody>
          <a:bodyPr/>
          <a:lstStyle/>
          <a:p>
            <a:r>
              <a:rPr lang="zh-CN" altLang="zh-CN"/>
              <a:t>为便于用户开发，在</a:t>
            </a:r>
            <a:r>
              <a:rPr lang="en-US" altLang="zh-CN"/>
              <a:t>Ribbon</a:t>
            </a:r>
            <a:r>
              <a:rPr lang="zh-CN" altLang="zh-CN"/>
              <a:t>内部提供了</a:t>
            </a:r>
            <a:r>
              <a:rPr lang="en-US" altLang="zh-CN"/>
              <a:t>ConfigurationBasedServerList</a:t>
            </a:r>
            <a:r>
              <a:rPr lang="zh-CN" altLang="zh-CN"/>
              <a:t>子类（配置静态服务列表），以及</a:t>
            </a:r>
            <a:r>
              <a:rPr lang="en-US" altLang="zh-CN"/>
              <a:t>NacosServerList</a:t>
            </a:r>
            <a:r>
              <a:rPr lang="zh-CN" altLang="zh-CN"/>
              <a:t>子类（动态获取</a:t>
            </a:r>
            <a:r>
              <a:rPr lang="en-US" altLang="zh-CN"/>
              <a:t>Nacos</a:t>
            </a:r>
            <a:r>
              <a:rPr lang="zh-CN" altLang="zh-CN"/>
              <a:t>服务列表），继承结构如</a:t>
            </a:r>
            <a:r>
              <a:rPr lang="zh-CN" altLang="zh-CN" smtClean="0"/>
              <a:t>图所</a:t>
            </a:r>
            <a:r>
              <a:rPr lang="zh-CN" altLang="zh-CN"/>
              <a:t>示，</a:t>
            </a:r>
            <a:r>
              <a:rPr lang="en-US" altLang="zh-CN"/>
              <a:t>Ribbon</a:t>
            </a:r>
            <a:r>
              <a:rPr lang="zh-CN" altLang="zh-CN"/>
              <a:t>会根据当前的系统环境配置选择相应的子类实现服务数据存储。</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90" y="2134407"/>
            <a:ext cx="11380607" cy="256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495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配置静态服务实例</a:t>
            </a:r>
            <a:endParaRPr lang="zh-CN" altLang="en-US"/>
          </a:p>
        </p:txBody>
      </p:sp>
      <p:graphicFrame>
        <p:nvGraphicFramePr>
          <p:cNvPr id="4" name="表格 3"/>
          <p:cNvGraphicFramePr>
            <a:graphicFrameLocks noGrp="1"/>
          </p:cNvGraphicFramePr>
          <p:nvPr>
            <p:extLst/>
          </p:nvPr>
        </p:nvGraphicFramePr>
        <p:xfrm>
          <a:off x="174033" y="849087"/>
          <a:ext cx="11812919" cy="5859284"/>
        </p:xfrm>
        <a:graphic>
          <a:graphicData uri="http://schemas.openxmlformats.org/drawingml/2006/table">
            <a:tbl>
              <a:tblPr firstRow="1" firstCol="1" lastRow="1" lastCol="1" bandRow="1" bandCol="1">
                <a:tableStyleId>{5940675A-B579-460E-94D1-54222C63F5DA}</a:tableStyleId>
              </a:tblPr>
              <a:tblGrid>
                <a:gridCol w="11812919">
                  <a:extLst>
                    <a:ext uri="{9D8B030D-6E8A-4147-A177-3AD203B41FA5}">
                      <a16:colId xmlns:a16="http://schemas.microsoft.com/office/drawing/2014/main" val="2566855342"/>
                    </a:ext>
                  </a:extLst>
                </a:gridCol>
              </a:tblGrid>
              <a:tr h="5859284">
                <a:tc>
                  <a:txBody>
                    <a:bodyPr/>
                    <a:lstStyle/>
                    <a:p>
                      <a:r>
                        <a:rPr lang="en-US" sz="1600">
                          <a:effectLst/>
                        </a:rPr>
                        <a:t>package com.yootk.test;</a:t>
                      </a:r>
                      <a:br>
                        <a:rPr lang="en-US" sz="1600">
                          <a:effectLst/>
                        </a:rPr>
                      </a:br>
                      <a:r>
                        <a:rPr lang="en-US" sz="1600">
                          <a:effectLst/>
                        </a:rPr>
                        <a:t>public class TestConfigurationBasedServerList { 		// </a:t>
                      </a:r>
                      <a:r>
                        <a:rPr lang="zh-CN" sz="1600">
                          <a:effectLst/>
                        </a:rPr>
                        <a:t>李兴华高薪就业编程训练营</a:t>
                      </a:r>
                      <a:r>
                        <a:rPr lang="en-US" sz="1600">
                          <a:effectLst/>
                        </a:rPr>
                        <a:t/>
                      </a:r>
                      <a:br>
                        <a:rPr lang="en-US" sz="1600">
                          <a:effectLst/>
                        </a:rPr>
                      </a:br>
                      <a:r>
                        <a:rPr lang="en-US" sz="1600">
                          <a:effectLst/>
                        </a:rPr>
                        <a:t>    public static void main(String[] args) { 		// </a:t>
                      </a:r>
                      <a:r>
                        <a:rPr lang="zh-CN" sz="1600">
                          <a:effectLst/>
                        </a:rPr>
                        <a:t>沐言科技：</a:t>
                      </a:r>
                      <a:r>
                        <a:rPr lang="en-US" sz="1600">
                          <a:effectLst/>
                        </a:rPr>
                        <a:t>www.yootk.com</a:t>
                      </a:r>
                      <a:br>
                        <a:rPr lang="en-US" sz="1600">
                          <a:effectLst/>
                        </a:rPr>
                      </a:br>
                      <a:r>
                        <a:rPr lang="en-US" sz="1600">
                          <a:effectLst/>
                        </a:rPr>
                        <a:t>        String instants = "10.9.19.1:8001,10.9.19.2:8001,10.9.19.3:8001"; // </a:t>
                      </a:r>
                      <a:r>
                        <a:rPr lang="zh-CN" sz="1600">
                          <a:effectLst/>
                        </a:rPr>
                        <a:t>实例数据</a:t>
                      </a:r>
                      <a:r>
                        <a:rPr lang="en-US" sz="1600">
                          <a:effectLst/>
                        </a:rPr>
                        <a:t/>
                      </a:r>
                      <a:br>
                        <a:rPr lang="en-US" sz="1600">
                          <a:effectLst/>
                        </a:rPr>
                      </a:br>
                      <a:r>
                        <a:rPr lang="en-US" sz="1600">
                          <a:effectLst/>
                        </a:rPr>
                        <a:t>        DefaultClientConfigImpl clientConfig = new DefaultClientConfigImpl(); // </a:t>
                      </a:r>
                      <a:r>
                        <a:rPr lang="zh-CN" sz="1600">
                          <a:effectLst/>
                        </a:rPr>
                        <a:t>客户端配置</a:t>
                      </a:r>
                      <a:r>
                        <a:rPr lang="en-US" sz="1600">
                          <a:effectLst/>
                        </a:rPr>
                        <a:t/>
                      </a:r>
                      <a:br>
                        <a:rPr lang="en-US" sz="1600">
                          <a:effectLst/>
                        </a:rPr>
                      </a:br>
                      <a:r>
                        <a:rPr lang="en-US" sz="1600">
                          <a:effectLst/>
                        </a:rPr>
                        <a:t>        clientConfig.set(CommonClientConfigKey.ListOfServers, instants); // </a:t>
                      </a:r>
                      <a:r>
                        <a:rPr lang="zh-CN" sz="1600">
                          <a:effectLst/>
                        </a:rPr>
                        <a:t>设置实例属性</a:t>
                      </a:r>
                      <a:r>
                        <a:rPr lang="en-US" sz="1600">
                          <a:effectLst/>
                        </a:rPr>
                        <a:t/>
                      </a:r>
                      <a:br>
                        <a:rPr lang="en-US" sz="1600">
                          <a:effectLst/>
                        </a:rPr>
                      </a:br>
                      <a:r>
                        <a:rPr lang="en-US" sz="1600">
                          <a:effectLst/>
                        </a:rPr>
                        <a:t>        ConfigurationBasedServerList baseList = new ConfigurationBasedServerList();</a:t>
                      </a:r>
                      <a:br>
                        <a:rPr lang="en-US" sz="1600">
                          <a:effectLst/>
                        </a:rPr>
                      </a:br>
                      <a:r>
                        <a:rPr lang="en-US" sz="1600">
                          <a:effectLst/>
                        </a:rPr>
                        <a:t>        baseList.initWithNiwsConfig(clientConfig); 		// </a:t>
                      </a:r>
                      <a:r>
                        <a:rPr lang="zh-CN" sz="1600">
                          <a:effectLst/>
                        </a:rPr>
                        <a:t>初始化配置</a:t>
                      </a:r>
                      <a:r>
                        <a:rPr lang="en-US" sz="1600">
                          <a:effectLst/>
                        </a:rPr>
                        <a:t/>
                      </a:r>
                      <a:br>
                        <a:rPr lang="en-US" sz="1600">
                          <a:effectLst/>
                        </a:rPr>
                      </a:br>
                      <a:r>
                        <a:rPr lang="en-US" sz="1600">
                          <a:effectLst/>
                        </a:rPr>
                        <a:t>        System.out.println(baseList.getUpdatedListOfServers()); // </a:t>
                      </a:r>
                      <a:r>
                        <a:rPr lang="zh-CN" sz="1600">
                          <a:effectLst/>
                        </a:rPr>
                        <a:t>获取服务列表</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494089264"/>
                  </a:ext>
                </a:extLst>
              </a:tr>
            </a:tbl>
          </a:graphicData>
        </a:graphic>
      </p:graphicFrame>
      <p:pic>
        <p:nvPicPr>
          <p:cNvPr id="409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066" y="3101796"/>
            <a:ext cx="9525058" cy="347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07781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ILoadBalancer</a:t>
            </a:r>
            <a:r>
              <a:rPr lang="zh-CN" altLang="en-US"/>
              <a:t>负载均衡器</a:t>
            </a:r>
          </a:p>
        </p:txBody>
      </p:sp>
      <p:sp>
        <p:nvSpPr>
          <p:cNvPr id="3" name="内容占位符 2"/>
          <p:cNvSpPr>
            <a:spLocks noGrp="1"/>
          </p:cNvSpPr>
          <p:nvPr>
            <p:ph idx="1"/>
          </p:nvPr>
        </p:nvSpPr>
        <p:spPr/>
        <p:txBody>
          <a:bodyPr/>
          <a:lstStyle/>
          <a:p>
            <a:r>
              <a:rPr lang="zh-CN" altLang="zh-CN"/>
              <a:t>在进行微服务创建时往往要预估实际的并发访问量来进行服务节点的配置，而在服务集群配置完成后，又需要做到负载均衡，即：不能让一个或几个节点的访问量过大，而应该要让所有的节点分摊访问的负载压力，此时就需要通过</a:t>
            </a:r>
            <a:r>
              <a:rPr lang="en-US" altLang="zh-CN"/>
              <a:t>Ribbon</a:t>
            </a:r>
            <a:r>
              <a:rPr lang="zh-CN" altLang="zh-CN"/>
              <a:t>提供的负载均衡器来进行控制</a:t>
            </a:r>
            <a:r>
              <a:rPr lang="zh-CN" altLang="zh-CN" smtClean="0"/>
              <a:t>。</a:t>
            </a:r>
            <a:endParaRPr lang="en-US" altLang="zh-CN" smtClean="0"/>
          </a:p>
          <a:p>
            <a:r>
              <a:rPr lang="en-US" altLang="zh-CN"/>
              <a:t>ILoadBalancer</a:t>
            </a:r>
            <a:r>
              <a:rPr lang="zh-CN" altLang="zh-CN"/>
              <a:t>接口定义如</a:t>
            </a:r>
            <a:r>
              <a:rPr lang="zh-CN" altLang="zh-CN" smtClean="0"/>
              <a:t>下</a:t>
            </a:r>
            <a:r>
              <a:rPr lang="zh-CN" altLang="en-US" smtClean="0"/>
              <a:t>：</a:t>
            </a:r>
            <a:endParaRPr lang="zh-CN" altLang="en-US"/>
          </a:p>
        </p:txBody>
      </p:sp>
      <p:graphicFrame>
        <p:nvGraphicFramePr>
          <p:cNvPr id="4" name="表格 3"/>
          <p:cNvGraphicFramePr>
            <a:graphicFrameLocks noGrp="1"/>
          </p:cNvGraphicFramePr>
          <p:nvPr>
            <p:extLst/>
          </p:nvPr>
        </p:nvGraphicFramePr>
        <p:xfrm>
          <a:off x="398476" y="2736187"/>
          <a:ext cx="11538599" cy="3930620"/>
        </p:xfrm>
        <a:graphic>
          <a:graphicData uri="http://schemas.openxmlformats.org/drawingml/2006/table">
            <a:tbl>
              <a:tblPr firstRow="1" firstCol="1" lastRow="1" lastCol="1" bandRow="1" bandCol="1">
                <a:tableStyleId>{5940675A-B579-460E-94D1-54222C63F5DA}</a:tableStyleId>
              </a:tblPr>
              <a:tblGrid>
                <a:gridCol w="11538599">
                  <a:extLst>
                    <a:ext uri="{9D8B030D-6E8A-4147-A177-3AD203B41FA5}">
                      <a16:colId xmlns:a16="http://schemas.microsoft.com/office/drawing/2014/main" val="2040315525"/>
                    </a:ext>
                  </a:extLst>
                </a:gridCol>
              </a:tblGrid>
              <a:tr h="3930620">
                <a:tc>
                  <a:txBody>
                    <a:bodyPr/>
                    <a:lstStyle/>
                    <a:p>
                      <a:r>
                        <a:rPr lang="en-US" sz="1400">
                          <a:effectLst/>
                        </a:rPr>
                        <a:t>package com.netflix.loadbalancer;</a:t>
                      </a:r>
                      <a:br>
                        <a:rPr lang="en-US" sz="1400">
                          <a:effectLst/>
                        </a:rPr>
                      </a:br>
                      <a:r>
                        <a:rPr lang="en-US" sz="1400">
                          <a:effectLst/>
                        </a:rPr>
                        <a:t>public interface ILoadBalancer {					// </a:t>
                      </a:r>
                      <a:r>
                        <a:rPr lang="zh-CN" sz="1400">
                          <a:effectLst/>
                        </a:rPr>
                        <a:t>实现软负载均衡</a:t>
                      </a:r>
                      <a:r>
                        <a:rPr lang="en-US" sz="1400">
                          <a:effectLst/>
                        </a:rPr>
                        <a:t/>
                      </a:r>
                      <a:br>
                        <a:rPr lang="en-US" sz="1400">
                          <a:effectLst/>
                        </a:rPr>
                      </a:br>
                      <a:r>
                        <a:rPr lang="en-US" sz="1400">
                          <a:effectLst/>
                        </a:rPr>
                        <a:t>   public void addServers(List&lt;Server&gt; newServers); 		// </a:t>
                      </a:r>
                      <a:r>
                        <a:rPr lang="zh-CN" sz="1400">
                          <a:effectLst/>
                        </a:rPr>
                        <a:t>初始化服务实例</a:t>
                      </a:r>
                      <a:r>
                        <a:rPr lang="en-US" sz="1400">
                          <a:effectLst/>
                        </a:rPr>
                        <a:t/>
                      </a:r>
                      <a:br>
                        <a:rPr lang="en-US" sz="1400">
                          <a:effectLst/>
                        </a:rPr>
                      </a:br>
                      <a:r>
                        <a:rPr lang="en-US" sz="1400">
                          <a:effectLst/>
                        </a:rPr>
                        <a:t>   public Server chooseServer(Object key); 				// </a:t>
                      </a:r>
                      <a:r>
                        <a:rPr lang="zh-CN" sz="1400">
                          <a:effectLst/>
                        </a:rPr>
                        <a:t>利用算法选择实例</a:t>
                      </a:r>
                      <a:r>
                        <a:rPr lang="en-US" sz="1400">
                          <a:effectLst/>
                        </a:rPr>
                        <a:t/>
                      </a:r>
                      <a:br>
                        <a:rPr lang="en-US" sz="1400">
                          <a:effectLst/>
                        </a:rPr>
                      </a:br>
                      <a:r>
                        <a:rPr lang="en-US" sz="1400">
                          <a:effectLst/>
                        </a:rPr>
                        <a:t>   public void markServerDown(Server server); 			// </a:t>
                      </a:r>
                      <a:r>
                        <a:rPr lang="zh-CN" sz="1400">
                          <a:effectLst/>
                        </a:rPr>
                        <a:t>服务下线</a:t>
                      </a:r>
                      <a:r>
                        <a:rPr lang="en-US" sz="1400">
                          <a:effectLst/>
                        </a:rPr>
                        <a:t/>
                      </a:r>
                      <a:br>
                        <a:rPr lang="en-US" sz="1400">
                          <a:effectLst/>
                        </a:rPr>
                      </a:br>
                      <a:r>
                        <a:rPr lang="en-US" sz="1400">
                          <a:effectLst/>
                        </a:rPr>
                        <a:t>   @Deprecated</a:t>
                      </a:r>
                      <a:br>
                        <a:rPr lang="en-US" sz="1400">
                          <a:effectLst/>
                        </a:rPr>
                      </a:br>
                      <a:r>
                        <a:rPr lang="en-US" sz="1400">
                          <a:effectLst/>
                        </a:rPr>
                        <a:t>   public List&lt;Server&gt; getServerList(boolean availableOnly); 	// </a:t>
                      </a:r>
                      <a:r>
                        <a:rPr lang="zh-CN" sz="1400">
                          <a:effectLst/>
                        </a:rPr>
                        <a:t>获取服务列表</a:t>
                      </a:r>
                      <a:r>
                        <a:rPr lang="en-US" sz="1400">
                          <a:effectLst/>
                        </a:rPr>
                        <a:t/>
                      </a:r>
                      <a:br>
                        <a:rPr lang="en-US" sz="1400">
                          <a:effectLst/>
                        </a:rPr>
                      </a:br>
                      <a:r>
                        <a:rPr lang="en-US" sz="1400">
                          <a:effectLst/>
                        </a:rPr>
                        <a:t>   public List&lt;Server&gt; getReachableServers();			// </a:t>
                      </a:r>
                      <a:r>
                        <a:rPr lang="zh-CN" sz="1400">
                          <a:effectLst/>
                        </a:rPr>
                        <a:t>获取全部存活服务</a:t>
                      </a:r>
                      <a:r>
                        <a:rPr lang="en-US" sz="1400">
                          <a:effectLst/>
                        </a:rPr>
                        <a:t/>
                      </a:r>
                      <a:br>
                        <a:rPr lang="en-US" sz="1400">
                          <a:effectLst/>
                        </a:rPr>
                      </a:br>
                      <a:r>
                        <a:rPr lang="en-US" sz="1400">
                          <a:effectLst/>
                        </a:rPr>
                        <a:t>   public List&lt;Server&gt; getAllServers();				// </a:t>
                      </a:r>
                      <a:r>
                        <a:rPr lang="zh-CN" sz="1400">
                          <a:effectLst/>
                        </a:rPr>
                        <a:t>返回全部服务列表</a:t>
                      </a:r>
                      <a:r>
                        <a:rPr lang="en-US" sz="1400">
                          <a:effectLst/>
                        </a:rPr>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3995367663"/>
                  </a:ext>
                </a:extLst>
              </a:tr>
            </a:tbl>
          </a:graphicData>
        </a:graphic>
      </p:graphicFrame>
      <p:pic>
        <p:nvPicPr>
          <p:cNvPr id="1025"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490" y="4663440"/>
            <a:ext cx="6923306" cy="192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64908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负载均衡器</a:t>
            </a:r>
            <a:endParaRPr lang="zh-CN" altLang="en-US"/>
          </a:p>
        </p:txBody>
      </p:sp>
      <p:sp>
        <p:nvSpPr>
          <p:cNvPr id="3" name="内容占位符 2"/>
          <p:cNvSpPr>
            <a:spLocks noGrp="1"/>
          </p:cNvSpPr>
          <p:nvPr>
            <p:ph idx="1"/>
          </p:nvPr>
        </p:nvSpPr>
        <p:spPr/>
        <p:txBody>
          <a:bodyPr/>
          <a:lstStyle/>
          <a:p>
            <a:r>
              <a:rPr lang="en-US" altLang="zh-CN"/>
              <a:t>ILoadBalancer</a:t>
            </a:r>
            <a:r>
              <a:rPr lang="zh-CN" altLang="zh-CN"/>
              <a:t>是一个接口标准，所以在实际的使用中需要通过接口的子类来实现具体的负载均衡器，在默认情况下</a:t>
            </a:r>
            <a:r>
              <a:rPr lang="en-US" altLang="zh-CN"/>
              <a:t>Ribbon</a:t>
            </a:r>
            <a:r>
              <a:rPr lang="zh-CN" altLang="zh-CN"/>
              <a:t>会使用“</a:t>
            </a:r>
            <a:r>
              <a:rPr lang="en-US" altLang="zh-CN"/>
              <a:t>com.netflix.loadbalancer.ZoneAwareLoadBalancer</a:t>
            </a:r>
            <a:r>
              <a:rPr lang="zh-CN" altLang="zh-CN"/>
              <a:t>”子类来实现负载均衡处理，而除了该子类之外，在</a:t>
            </a:r>
            <a:r>
              <a:rPr lang="en-US" altLang="zh-CN"/>
              <a:t>Ribbon</a:t>
            </a:r>
            <a:r>
              <a:rPr lang="zh-CN" altLang="zh-CN"/>
              <a:t>中还提供有</a:t>
            </a:r>
            <a:r>
              <a:rPr lang="en-US" altLang="zh-CN"/>
              <a:t>BaseLoadBalancer</a:t>
            </a:r>
            <a:r>
              <a:rPr lang="zh-CN" altLang="zh-CN"/>
              <a:t>子类、</a:t>
            </a:r>
            <a:r>
              <a:rPr lang="en-US" altLang="zh-CN"/>
              <a:t>DynamicServerListLoadBalancer</a:t>
            </a:r>
            <a:r>
              <a:rPr lang="zh-CN" altLang="zh-CN"/>
              <a:t>子类以及</a:t>
            </a:r>
            <a:r>
              <a:rPr lang="en-US" altLang="zh-CN"/>
              <a:t>NoOpLoadBalancer</a:t>
            </a:r>
            <a:r>
              <a:rPr lang="zh-CN" altLang="zh-CN"/>
              <a:t>子</a:t>
            </a:r>
            <a:r>
              <a:rPr lang="zh-CN" altLang="zh-CN" smtClean="0"/>
              <a:t>类。</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502" y="2638309"/>
            <a:ext cx="9677978" cy="399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8085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加载服务实例</a:t>
            </a:r>
            <a:endParaRPr lang="zh-CN" altLang="en-US"/>
          </a:p>
        </p:txBody>
      </p:sp>
      <p:graphicFrame>
        <p:nvGraphicFramePr>
          <p:cNvPr id="4" name="表格 3"/>
          <p:cNvGraphicFramePr>
            <a:graphicFrameLocks noGrp="1"/>
          </p:cNvGraphicFramePr>
          <p:nvPr>
            <p:extLst/>
          </p:nvPr>
        </p:nvGraphicFramePr>
        <p:xfrm>
          <a:off x="215597" y="849087"/>
          <a:ext cx="11771356" cy="5834346"/>
        </p:xfrm>
        <a:graphic>
          <a:graphicData uri="http://schemas.openxmlformats.org/drawingml/2006/table">
            <a:tbl>
              <a:tblPr firstRow="1" firstCol="1" lastRow="1" lastCol="1" bandRow="1" bandCol="1">
                <a:tableStyleId>{5940675A-B579-460E-94D1-54222C63F5DA}</a:tableStyleId>
              </a:tblPr>
              <a:tblGrid>
                <a:gridCol w="11771356">
                  <a:extLst>
                    <a:ext uri="{9D8B030D-6E8A-4147-A177-3AD203B41FA5}">
                      <a16:colId xmlns:a16="http://schemas.microsoft.com/office/drawing/2014/main" val="2469721427"/>
                    </a:ext>
                  </a:extLst>
                </a:gridCol>
              </a:tblGrid>
              <a:tr h="5834346">
                <a:tc>
                  <a:txBody>
                    <a:bodyPr/>
                    <a:lstStyle/>
                    <a:p>
                      <a:r>
                        <a:rPr lang="en-US" sz="1400">
                          <a:effectLst/>
                        </a:rPr>
                        <a:t>package com.yootk.test;</a:t>
                      </a:r>
                      <a:br>
                        <a:rPr lang="en-US" sz="1400">
                          <a:effectLst/>
                        </a:rPr>
                      </a:br>
                      <a:r>
                        <a:rPr lang="en-US" sz="1400">
                          <a:effectLst/>
                        </a:rPr>
                        <a:t>public class TestLoadBalancer { 				// </a:t>
                      </a:r>
                      <a:r>
                        <a:rPr lang="zh-CN" sz="1400">
                          <a:effectLst/>
                        </a:rPr>
                        <a:t>李兴华高薪就业编程训练营</a:t>
                      </a:r>
                      <a:r>
                        <a:rPr lang="en-US" sz="1400">
                          <a:effectLst/>
                        </a:rPr>
                        <a:t/>
                      </a:r>
                      <a:br>
                        <a:rPr lang="en-US" sz="1400">
                          <a:effectLst/>
                        </a:rPr>
                      </a:br>
                      <a:r>
                        <a:rPr lang="en-US" sz="1400">
                          <a:effectLst/>
                        </a:rPr>
                        <a:t>    public static void main(String[] args) { 		// </a:t>
                      </a:r>
                      <a:r>
                        <a:rPr lang="zh-CN" sz="1400">
                          <a:effectLst/>
                        </a:rPr>
                        <a:t>沐言科技：</a:t>
                      </a:r>
                      <a:r>
                        <a:rPr lang="en-US" sz="1400">
                          <a:effectLst/>
                        </a:rPr>
                        <a:t>www.yootk.com</a:t>
                      </a:r>
                      <a:br>
                        <a:rPr lang="en-US" sz="1400">
                          <a:effectLst/>
                        </a:rPr>
                      </a:br>
                      <a:r>
                        <a:rPr lang="en-US" sz="1400">
                          <a:effectLst/>
                        </a:rPr>
                        <a:t>        List&lt;Server&gt; serverList = new ArrayList&lt;&gt;(); 	// </a:t>
                      </a:r>
                      <a:r>
                        <a:rPr lang="zh-CN" sz="1400">
                          <a:effectLst/>
                        </a:rPr>
                        <a:t>实例化集合</a:t>
                      </a:r>
                      <a:r>
                        <a:rPr lang="en-US" sz="1400">
                          <a:effectLst/>
                        </a:rPr>
                        <a:t/>
                      </a:r>
                      <a:br>
                        <a:rPr lang="en-US" sz="1400">
                          <a:effectLst/>
                        </a:rPr>
                      </a:br>
                      <a:r>
                        <a:rPr lang="en-US" sz="1400">
                          <a:effectLst/>
                        </a:rPr>
                        <a:t>        serverList.add(createServer("muyan", "muyan.provider-dept", 8001)); // </a:t>
                      </a:r>
                      <a:r>
                        <a:rPr lang="zh-CN" sz="1400">
                          <a:effectLst/>
                        </a:rPr>
                        <a:t>保存实例</a:t>
                      </a:r>
                      <a:r>
                        <a:rPr lang="en-US" sz="1400">
                          <a:effectLst/>
                        </a:rPr>
                        <a:t/>
                      </a:r>
                      <a:br>
                        <a:rPr lang="en-US" sz="1400">
                          <a:effectLst/>
                        </a:rPr>
                      </a:br>
                      <a:r>
                        <a:rPr lang="en-US" sz="1400">
                          <a:effectLst/>
                        </a:rPr>
                        <a:t>        serverList.add(createServer("muyan", "muyan.provider-dept", 8002)); // </a:t>
                      </a:r>
                      <a:r>
                        <a:rPr lang="zh-CN" sz="1400">
                          <a:effectLst/>
                        </a:rPr>
                        <a:t>保存实例</a:t>
                      </a:r>
                      <a:r>
                        <a:rPr lang="en-US" sz="1400">
                          <a:effectLst/>
                        </a:rPr>
                        <a:t/>
                      </a:r>
                      <a:br>
                        <a:rPr lang="en-US" sz="1400">
                          <a:effectLst/>
                        </a:rPr>
                      </a:br>
                      <a:r>
                        <a:rPr lang="en-US" sz="1400">
                          <a:effectLst/>
                        </a:rPr>
                        <a:t>        serverList.add(createServer("yootk", "yootk.provider-dept", 8001)); // </a:t>
                      </a:r>
                      <a:r>
                        <a:rPr lang="zh-CN" sz="1400">
                          <a:effectLst/>
                        </a:rPr>
                        <a:t>保存实例</a:t>
                      </a:r>
                      <a:r>
                        <a:rPr lang="en-US" sz="1400">
                          <a:effectLst/>
                        </a:rPr>
                        <a:t/>
                      </a:r>
                      <a:br>
                        <a:rPr lang="en-US" sz="1400">
                          <a:effectLst/>
                        </a:rPr>
                      </a:br>
                      <a:r>
                        <a:rPr lang="en-US" sz="1400">
                          <a:effectLst/>
                        </a:rPr>
                        <a:t>        ZoneAwareLoadBalancer loadBalancer = new ZoneAwareLoadBalancer(); // </a:t>
                      </a:r>
                      <a:r>
                        <a:rPr lang="zh-CN" sz="1400">
                          <a:effectLst/>
                        </a:rPr>
                        <a:t>负载均衡器</a:t>
                      </a:r>
                      <a:r>
                        <a:rPr lang="en-US" sz="1400">
                          <a:effectLst/>
                        </a:rPr>
                        <a:t/>
                      </a:r>
                      <a:br>
                        <a:rPr lang="en-US" sz="1400">
                          <a:effectLst/>
                        </a:rPr>
                      </a:br>
                      <a:r>
                        <a:rPr lang="en-US" sz="1400">
                          <a:effectLst/>
                        </a:rPr>
                        <a:t>        loadBalancer.addServers(serverList); 		// </a:t>
                      </a:r>
                      <a:r>
                        <a:rPr lang="zh-CN" sz="1400">
                          <a:effectLst/>
                        </a:rPr>
                        <a:t>添加服务集合</a:t>
                      </a:r>
                      <a:r>
                        <a:rPr lang="en-US" sz="1400">
                          <a:effectLst/>
                        </a:rPr>
                        <a:t/>
                      </a:r>
                      <a:br>
                        <a:rPr lang="en-US" sz="1400">
                          <a:effectLst/>
                        </a:rPr>
                      </a:br>
                      <a:r>
                        <a:rPr lang="en-US" sz="1400">
                          <a:effectLst/>
                        </a:rPr>
                        <a:t>        LoadBalancerStats stats = loadBalancer.getLoadBalancerStats(); // </a:t>
                      </a:r>
                      <a:r>
                        <a:rPr lang="zh-CN" sz="1400">
                          <a:effectLst/>
                        </a:rPr>
                        <a:t>获取统计数据</a:t>
                      </a:r>
                      <a:r>
                        <a:rPr lang="en-US" sz="1400">
                          <a:effectLst/>
                        </a:rPr>
                        <a:t/>
                      </a:r>
                      <a:br>
                        <a:rPr lang="en-US" sz="1400">
                          <a:effectLst/>
                        </a:rPr>
                      </a:br>
                      <a:r>
                        <a:rPr lang="en-US" sz="1400">
                          <a:effectLst/>
                        </a:rPr>
                        <a:t>        stats.updateServerList(serverList); 		// </a:t>
                      </a:r>
                      <a:r>
                        <a:rPr lang="zh-CN" sz="1400">
                          <a:effectLst/>
                        </a:rPr>
                        <a:t>更新服务列表</a:t>
                      </a:r>
                      <a:r>
                        <a:rPr lang="en-US" sz="1400">
                          <a:effectLst/>
                        </a:rPr>
                        <a:t/>
                      </a:r>
                      <a:br>
                        <a:rPr lang="en-US" sz="1400">
                          <a:effectLst/>
                        </a:rPr>
                      </a:br>
                      <a:r>
                        <a:rPr lang="en-US" sz="1400">
                          <a:effectLst/>
                        </a:rPr>
                        <a:t>        stats.getServerStats().keySet().forEach(currentServer -&gt; {</a:t>
                      </a:r>
                      <a:br>
                        <a:rPr lang="en-US" sz="1400">
                          <a:effectLst/>
                        </a:rPr>
                      </a:br>
                      <a:r>
                        <a:rPr lang="en-US" sz="1400">
                          <a:effectLst/>
                        </a:rPr>
                        <a:t>            if (currentServer.getZone().equals("yootk")) { 	// </a:t>
                      </a:r>
                      <a:r>
                        <a:rPr lang="zh-CN" sz="1400">
                          <a:effectLst/>
                        </a:rPr>
                        <a:t>查询标记</a:t>
                      </a:r>
                      <a:r>
                        <a:rPr lang="en-US" sz="1400">
                          <a:effectLst/>
                        </a:rPr>
                        <a:t/>
                      </a:r>
                      <a:br>
                        <a:rPr lang="en-US" sz="1400">
                          <a:effectLst/>
                        </a:rPr>
                      </a:br>
                      <a:r>
                        <a:rPr lang="en-US" sz="1400">
                          <a:effectLst/>
                        </a:rPr>
                        <a:t>                loadBalancer.markServerDown(currentServer); 	// </a:t>
                      </a:r>
                      <a:r>
                        <a:rPr lang="zh-CN" sz="1400">
                          <a:effectLst/>
                        </a:rPr>
                        <a:t>服务逻辑下线</a:t>
                      </a:r>
                      <a:r>
                        <a:rPr lang="en-US" sz="1400">
                          <a:effectLst/>
                        </a:rPr>
                        <a:t/>
                      </a:r>
                      <a:br>
                        <a:rPr lang="en-US" sz="1400">
                          <a:effectLst/>
                        </a:rPr>
                      </a:br>
                      <a:r>
                        <a:rPr lang="en-US" sz="1400">
                          <a:effectLst/>
                        </a:rPr>
                        <a:t>            }</a:t>
                      </a:r>
                      <a:br>
                        <a:rPr lang="en-US" sz="1400">
                          <a:effectLst/>
                        </a:rPr>
                      </a:br>
                      <a:r>
                        <a:rPr lang="en-US" sz="1400">
                          <a:effectLst/>
                        </a:rPr>
                        <a:t>        });</a:t>
                      </a:r>
                      <a:br>
                        <a:rPr lang="en-US" sz="1400">
                          <a:effectLst/>
                        </a:rPr>
                      </a:br>
                      <a:r>
                        <a:rPr lang="en-US" sz="1400">
                          <a:effectLst/>
                        </a:rPr>
                        <a:t>        for (int i = 0; i &lt; loadBalancer.getServerCount(true); i++) {</a:t>
                      </a:r>
                      <a:br>
                        <a:rPr lang="en-US" sz="1400">
                          <a:effectLst/>
                        </a:rPr>
                      </a:br>
                      <a:r>
                        <a:rPr lang="en-US" sz="1400">
                          <a:effectLst/>
                        </a:rPr>
                        <a:t>            System.out.println(loadBalancer.chooseServer(null)); // </a:t>
                      </a:r>
                      <a:r>
                        <a:rPr lang="zh-CN" sz="1400">
                          <a:effectLst/>
                        </a:rPr>
                        <a:t>筛选服务实例</a:t>
                      </a:r>
                      <a:r>
                        <a:rPr lang="en-US" sz="1400">
                          <a:effectLst/>
                        </a:rPr>
                        <a:t/>
                      </a:r>
                      <a:br>
                        <a:rPr lang="en-US" sz="1400">
                          <a:effectLst/>
                        </a:rPr>
                      </a:br>
                      <a:r>
                        <a:rPr lang="en-US" sz="1400">
                          <a:effectLst/>
                        </a:rPr>
                        <a:t>        }</a:t>
                      </a:r>
                      <a:br>
                        <a:rPr lang="en-US" sz="1400">
                          <a:effectLst/>
                        </a:rPr>
                      </a:br>
                      <a:r>
                        <a:rPr lang="en-US" sz="1400">
                          <a:effectLst/>
                        </a:rPr>
                        <a:t>    }</a:t>
                      </a:r>
                      <a:br>
                        <a:rPr lang="en-US" sz="1400">
                          <a:effectLst/>
                        </a:rPr>
                      </a:br>
                      <a:r>
                        <a:rPr lang="en-US" sz="1400">
                          <a:effectLst/>
                        </a:rPr>
                        <a:t>    public static Server createServer(String zone, String url, int index) { // </a:t>
                      </a:r>
                      <a:r>
                        <a:rPr lang="zh-CN" sz="1400">
                          <a:effectLst/>
                        </a:rPr>
                        <a:t>创建实例</a:t>
                      </a:r>
                      <a:r>
                        <a:rPr lang="en-US" sz="1400">
                          <a:effectLst/>
                        </a:rPr>
                        <a:t/>
                      </a:r>
                      <a:br>
                        <a:rPr lang="en-US" sz="1400">
                          <a:effectLst/>
                        </a:rPr>
                      </a:br>
                      <a:r>
                        <a:rPr lang="en-US" sz="1400">
                          <a:effectLst/>
                        </a:rPr>
                        <a:t>        Server server = new Server(url, index); 		// </a:t>
                      </a:r>
                      <a:r>
                        <a:rPr lang="zh-CN" sz="1400">
                          <a:effectLst/>
                        </a:rPr>
                        <a:t>创建实例</a:t>
                      </a:r>
                      <a:r>
                        <a:rPr lang="en-US" sz="1400">
                          <a:effectLst/>
                        </a:rPr>
                        <a:t/>
                      </a:r>
                      <a:br>
                        <a:rPr lang="en-US" sz="1400">
                          <a:effectLst/>
                        </a:rPr>
                      </a:br>
                      <a:r>
                        <a:rPr lang="en-US" sz="1400">
                          <a:effectLst/>
                        </a:rPr>
                        <a:t>        server.setZone(zone); 				// </a:t>
                      </a:r>
                      <a:r>
                        <a:rPr lang="zh-CN" sz="1400">
                          <a:effectLst/>
                        </a:rPr>
                        <a:t>设置</a:t>
                      </a:r>
                      <a:r>
                        <a:rPr lang="en-US" sz="1400">
                          <a:effectLst/>
                        </a:rPr>
                        <a:t>Zone</a:t>
                      </a:r>
                      <a:br>
                        <a:rPr lang="en-US" sz="1400">
                          <a:effectLst/>
                        </a:rPr>
                      </a:br>
                      <a:r>
                        <a:rPr lang="en-US" sz="1400">
                          <a:effectLst/>
                        </a:rPr>
                        <a:t>        return server; 					// </a:t>
                      </a:r>
                      <a:r>
                        <a:rPr lang="zh-CN" sz="1400">
                          <a:effectLst/>
                        </a:rPr>
                        <a:t>返回实例</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37456267"/>
                  </a:ext>
                </a:extLst>
              </a:tr>
            </a:tbl>
          </a:graphicData>
        </a:graphic>
      </p:graphicFrame>
    </p:spTree>
    <p:extLst>
      <p:ext uri="{BB962C8B-B14F-4D97-AF65-F5344CB8AC3E}">
        <p14:creationId xmlns:p14="http://schemas.microsoft.com/office/powerpoint/2010/main" val="37183932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服务列表更新</a:t>
            </a:r>
            <a:endParaRPr lang="zh-CN" altLang="en-US"/>
          </a:p>
        </p:txBody>
      </p:sp>
      <p:sp>
        <p:nvSpPr>
          <p:cNvPr id="3" name="内容占位符 2"/>
          <p:cNvSpPr>
            <a:spLocks noGrp="1"/>
          </p:cNvSpPr>
          <p:nvPr>
            <p:ph idx="1"/>
          </p:nvPr>
        </p:nvSpPr>
        <p:spPr/>
        <p:txBody>
          <a:bodyPr/>
          <a:lstStyle/>
          <a:p>
            <a:r>
              <a:rPr lang="en-US" altLang="zh-CN"/>
              <a:t>Ribbon</a:t>
            </a:r>
            <a:r>
              <a:rPr lang="zh-CN" altLang="zh-CN"/>
              <a:t>在进行微服务实例数据获取时，需要不断的考虑可能存在的微服务节点变化（增加新的节点或者某些节点不可达），所以为了便于微服务的数据更新，在</a:t>
            </a:r>
            <a:r>
              <a:rPr lang="en-US" altLang="zh-CN"/>
              <a:t>Ribbon</a:t>
            </a:r>
            <a:r>
              <a:rPr lang="zh-CN" altLang="zh-CN"/>
              <a:t>中提供了</a:t>
            </a:r>
            <a:r>
              <a:rPr lang="en-US" altLang="zh-CN"/>
              <a:t>ServerListUpdater</a:t>
            </a:r>
            <a:r>
              <a:rPr lang="zh-CN" altLang="zh-CN"/>
              <a:t>列表更新接口，只需要与动态服务列表负载均衡器（</a:t>
            </a:r>
            <a:r>
              <a:rPr lang="en-US" altLang="zh-CN"/>
              <a:t>DynamicServerListLoadBalancer</a:t>
            </a:r>
            <a:r>
              <a:rPr lang="zh-CN" altLang="zh-CN"/>
              <a:t>）绑定在一起，即可实现服务更新的周期性触</a:t>
            </a:r>
            <a:r>
              <a:rPr lang="zh-CN" altLang="zh-CN" smtClean="0"/>
              <a:t>发</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en-US" altLang="zh-CN"/>
              <a:t>ServerListUpdater</a:t>
            </a:r>
            <a:r>
              <a:rPr lang="zh-CN" altLang="zh-CN"/>
              <a:t>接口中提供了一个</a:t>
            </a:r>
            <a:r>
              <a:rPr lang="en-US" altLang="zh-CN"/>
              <a:t>start()</a:t>
            </a:r>
            <a:r>
              <a:rPr lang="zh-CN" altLang="zh-CN"/>
              <a:t>方法，该方法会开启一个新的线程用于实现服务更新的监听操作，而所有的更新操作（定时发出）一旦发出后都可以利用“</a:t>
            </a:r>
            <a:r>
              <a:rPr lang="en-US" altLang="zh-CN"/>
              <a:t>ServerListUpdater.UpdateAction</a:t>
            </a:r>
            <a:r>
              <a:rPr lang="zh-CN" altLang="zh-CN"/>
              <a:t>”子接口提供的</a:t>
            </a:r>
            <a:r>
              <a:rPr lang="en-US" altLang="zh-CN"/>
              <a:t>doUpdate()</a:t>
            </a:r>
            <a:r>
              <a:rPr lang="zh-CN" altLang="zh-CN"/>
              <a:t>方法来接收。</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8" y="2336277"/>
            <a:ext cx="11622852" cy="295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8280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实现更新监听</a:t>
            </a:r>
            <a:endParaRPr lang="zh-CN" altLang="en-US"/>
          </a:p>
        </p:txBody>
      </p:sp>
      <p:graphicFrame>
        <p:nvGraphicFramePr>
          <p:cNvPr id="4" name="表格 3"/>
          <p:cNvGraphicFramePr>
            <a:graphicFrameLocks noGrp="1"/>
          </p:cNvGraphicFramePr>
          <p:nvPr>
            <p:extLst/>
          </p:nvPr>
        </p:nvGraphicFramePr>
        <p:xfrm>
          <a:off x="198970" y="849087"/>
          <a:ext cx="11738105" cy="5834346"/>
        </p:xfrm>
        <a:graphic>
          <a:graphicData uri="http://schemas.openxmlformats.org/drawingml/2006/table">
            <a:tbl>
              <a:tblPr firstRow="1" firstCol="1" lastRow="1" lastCol="1" bandRow="1" bandCol="1">
                <a:tableStyleId>{5940675A-B579-460E-94D1-54222C63F5DA}</a:tableStyleId>
              </a:tblPr>
              <a:tblGrid>
                <a:gridCol w="11738105">
                  <a:extLst>
                    <a:ext uri="{9D8B030D-6E8A-4147-A177-3AD203B41FA5}">
                      <a16:colId xmlns:a16="http://schemas.microsoft.com/office/drawing/2014/main" val="3636885354"/>
                    </a:ext>
                  </a:extLst>
                </a:gridCol>
              </a:tblGrid>
              <a:tr h="5834346">
                <a:tc>
                  <a:txBody>
                    <a:bodyPr/>
                    <a:lstStyle/>
                    <a:p>
                      <a:r>
                        <a:rPr lang="en-US" sz="1400">
                          <a:effectLst/>
                        </a:rPr>
                        <a:t>package com.yootk.test;</a:t>
                      </a:r>
                      <a:br>
                        <a:rPr lang="en-US" sz="1400">
                          <a:effectLst/>
                        </a:rPr>
                      </a:br>
                      <a:r>
                        <a:rPr lang="en-US" sz="1400">
                          <a:effectLst/>
                        </a:rPr>
                        <a:t>public class TestServerListUpdater { 		// </a:t>
                      </a:r>
                      <a:r>
                        <a:rPr lang="zh-CN" sz="1400">
                          <a:effectLst/>
                        </a:rPr>
                        <a:t>李兴华高薪就业编程训练营</a:t>
                      </a:r>
                      <a:r>
                        <a:rPr lang="en-US" sz="1400">
                          <a:effectLst/>
                        </a:rPr>
                        <a:t/>
                      </a:r>
                      <a:br>
                        <a:rPr lang="en-US" sz="1400">
                          <a:effectLst/>
                        </a:rPr>
                      </a:br>
                      <a:r>
                        <a:rPr lang="en-US" sz="1400">
                          <a:effectLst/>
                        </a:rPr>
                        <a:t>    public static void main(String[] args) { 	// </a:t>
                      </a:r>
                      <a:r>
                        <a:rPr lang="zh-CN" sz="1400">
                          <a:effectLst/>
                        </a:rPr>
                        <a:t>沐言科技：</a:t>
                      </a:r>
                      <a:r>
                        <a:rPr lang="en-US" sz="1400">
                          <a:effectLst/>
                        </a:rPr>
                        <a:t>www.yootk.com</a:t>
                      </a:r>
                      <a:br>
                        <a:rPr lang="en-US" sz="1400">
                          <a:effectLst/>
                        </a:rPr>
                      </a:br>
                      <a:r>
                        <a:rPr lang="en-US" sz="1400">
                          <a:effectLst/>
                        </a:rPr>
                        <a:t>        String instants = "10.9.19.1:8001,10.9.19.2:8001,10.9.19.3:8001"; 	// </a:t>
                      </a:r>
                      <a:r>
                        <a:rPr lang="zh-CN" sz="1400">
                          <a:effectLst/>
                        </a:rPr>
                        <a:t>实例数据</a:t>
                      </a:r>
                      <a:r>
                        <a:rPr lang="en-US" sz="1400">
                          <a:effectLst/>
                        </a:rPr>
                        <a:t/>
                      </a:r>
                      <a:br>
                        <a:rPr lang="en-US" sz="1400">
                          <a:effectLst/>
                        </a:rPr>
                      </a:br>
                      <a:r>
                        <a:rPr lang="en-US" sz="1400">
                          <a:effectLst/>
                        </a:rPr>
                        <a:t>        DefaultClientConfigImpl clientConfig = new DefaultClientConfigImpl();	// </a:t>
                      </a:r>
                      <a:r>
                        <a:rPr lang="zh-CN" sz="1400">
                          <a:effectLst/>
                        </a:rPr>
                        <a:t>配置</a:t>
                      </a:r>
                      <a:r>
                        <a:rPr lang="en-US" sz="1400">
                          <a:effectLst/>
                        </a:rPr>
                        <a:t/>
                      </a:r>
                      <a:br>
                        <a:rPr lang="en-US" sz="1400">
                          <a:effectLst/>
                        </a:rPr>
                      </a:br>
                      <a:r>
                        <a:rPr lang="en-US" sz="1400">
                          <a:effectLst/>
                        </a:rPr>
                        <a:t>        clientConfig.set(CommonClientConfigKey.ListOfServers, instants); 	// </a:t>
                      </a:r>
                      <a:r>
                        <a:rPr lang="zh-CN" sz="1400">
                          <a:effectLst/>
                        </a:rPr>
                        <a:t>实例属性</a:t>
                      </a:r>
                      <a:r>
                        <a:rPr lang="en-US" sz="1400">
                          <a:effectLst/>
                        </a:rPr>
                        <a:t/>
                      </a:r>
                      <a:br>
                        <a:rPr lang="en-US" sz="1400">
                          <a:effectLst/>
                        </a:rPr>
                      </a:br>
                      <a:r>
                        <a:rPr lang="en-US" sz="1400">
                          <a:effectLst/>
                        </a:rPr>
                        <a:t>        ConfigurationBasedServerList baseList = new ConfigurationBasedServerList();</a:t>
                      </a:r>
                      <a:br>
                        <a:rPr lang="en-US" sz="1400">
                          <a:effectLst/>
                        </a:rPr>
                      </a:br>
                      <a:r>
                        <a:rPr lang="en-US" sz="1400">
                          <a:effectLst/>
                        </a:rPr>
                        <a:t>        baseList.initWithNiwsConfig(clientConfig); 	// </a:t>
                      </a:r>
                      <a:r>
                        <a:rPr lang="zh-CN" sz="1400">
                          <a:effectLst/>
                        </a:rPr>
                        <a:t>初始化配置</a:t>
                      </a:r>
                      <a:r>
                        <a:rPr lang="en-US" sz="1400">
                          <a:effectLst/>
                        </a:rPr>
                        <a:t/>
                      </a:r>
                      <a:br>
                        <a:rPr lang="en-US" sz="1400">
                          <a:effectLst/>
                        </a:rPr>
                      </a:br>
                      <a:r>
                        <a:rPr lang="en-US" sz="1400">
                          <a:effectLst/>
                        </a:rPr>
                        <a:t>        ServerListUpdater updater = new PollingServerListUpdater();	// </a:t>
                      </a:r>
                      <a:r>
                        <a:rPr lang="zh-CN" sz="1400">
                          <a:effectLst/>
                        </a:rPr>
                        <a:t>服务列表更新</a:t>
                      </a:r>
                      <a:r>
                        <a:rPr lang="en-US" sz="1400">
                          <a:effectLst/>
                        </a:rPr>
                        <a:t/>
                      </a:r>
                      <a:br>
                        <a:rPr lang="en-US" sz="1400">
                          <a:effectLst/>
                        </a:rPr>
                      </a:br>
                      <a:r>
                        <a:rPr lang="en-US" sz="1400">
                          <a:effectLst/>
                        </a:rPr>
                        <a:t>        updater.start(new ServerListUpdater.UpdateAction() {</a:t>
                      </a:r>
                      <a:br>
                        <a:rPr lang="en-US" sz="1400">
                          <a:effectLst/>
                        </a:rPr>
                      </a:br>
                      <a:r>
                        <a:rPr lang="en-US" sz="1400">
                          <a:effectLst/>
                        </a:rPr>
                        <a:t>            @Override</a:t>
                      </a:r>
                      <a:br>
                        <a:rPr lang="en-US" sz="1400">
                          <a:effectLst/>
                        </a:rPr>
                      </a:br>
                      <a:r>
                        <a:rPr lang="en-US" sz="1400">
                          <a:effectLst/>
                        </a:rPr>
                        <a:t>            public void doUpdate() { 		// </a:t>
                      </a:r>
                      <a:r>
                        <a:rPr lang="zh-CN" sz="1400">
                          <a:effectLst/>
                        </a:rPr>
                        <a:t>获取监听操作</a:t>
                      </a:r>
                      <a:r>
                        <a:rPr lang="en-US" sz="1400">
                          <a:effectLst/>
                        </a:rPr>
                        <a:t/>
                      </a:r>
                      <a:br>
                        <a:rPr lang="en-US" sz="1400">
                          <a:effectLst/>
                        </a:rPr>
                      </a:br>
                      <a:r>
                        <a:rPr lang="en-US" sz="1400">
                          <a:effectLst/>
                        </a:rPr>
                        <a:t>                System.out.println("</a:t>
                      </a:r>
                      <a:r>
                        <a:rPr lang="zh-CN" sz="1400">
                          <a:effectLst/>
                        </a:rPr>
                        <a:t>【实例更新】最后更新时间：</a:t>
                      </a:r>
                      <a:r>
                        <a:rPr lang="en-US" sz="1400">
                          <a:effectLst/>
                        </a:rPr>
                        <a:t>" + updater.getLastUpdate() +</a:t>
                      </a:r>
                      <a:br>
                        <a:rPr lang="en-US" sz="1400">
                          <a:effectLst/>
                        </a:rPr>
                      </a:br>
                      <a:r>
                        <a:rPr lang="en-US" sz="1400">
                          <a:effectLst/>
                        </a:rPr>
                        <a:t>                        "</a:t>
                      </a:r>
                      <a:r>
                        <a:rPr lang="zh-CN" sz="1400">
                          <a:effectLst/>
                        </a:rPr>
                        <a:t>、上次更新间隔时长：</a:t>
                      </a:r>
                      <a:r>
                        <a:rPr lang="en-US" sz="1400">
                          <a:effectLst/>
                        </a:rPr>
                        <a:t>" + updater.getDurationSinceLastUpdateMs() +</a:t>
                      </a:r>
                      <a:br>
                        <a:rPr lang="en-US" sz="1400">
                          <a:effectLst/>
                        </a:rPr>
                      </a:br>
                      <a:r>
                        <a:rPr lang="en-US" sz="1400">
                          <a:effectLst/>
                        </a:rPr>
                        <a:t>                        "</a:t>
                      </a:r>
                      <a:r>
                        <a:rPr lang="zh-CN" sz="1400">
                          <a:effectLst/>
                        </a:rPr>
                        <a:t>、错过更新的周期数量：</a:t>
                      </a:r>
                      <a:r>
                        <a:rPr lang="en-US" sz="1400">
                          <a:effectLst/>
                        </a:rPr>
                        <a:t>" + updater.getNumberMissedCycles() +</a:t>
                      </a:r>
                      <a:br>
                        <a:rPr lang="en-US" sz="1400">
                          <a:effectLst/>
                        </a:rPr>
                      </a:br>
                      <a:r>
                        <a:rPr lang="en-US" sz="1400">
                          <a:effectLst/>
                        </a:rPr>
                        <a:t>                        "</a:t>
                      </a:r>
                      <a:r>
                        <a:rPr lang="zh-CN" sz="1400">
                          <a:effectLst/>
                        </a:rPr>
                        <a:t>、使用线程数：</a:t>
                      </a:r>
                      <a:r>
                        <a:rPr lang="en-US" sz="1400">
                          <a:effectLst/>
                        </a:rPr>
                        <a:t>" + updater.getCoreThreads());</a:t>
                      </a:r>
                      <a:br>
                        <a:rPr lang="en-US" sz="1400">
                          <a:effectLst/>
                        </a:rPr>
                      </a:br>
                      <a:r>
                        <a:rPr lang="en-US" sz="1400">
                          <a:effectLst/>
                        </a:rPr>
                        <a:t>                // </a:t>
                      </a:r>
                      <a:r>
                        <a:rPr lang="zh-CN" sz="1400">
                          <a:effectLst/>
                        </a:rPr>
                        <a:t>可以在此处实现服务列表的动态抓取，代码略</a:t>
                      </a:r>
                      <a:r>
                        <a:rPr lang="en-US" sz="1400">
                          <a:effectLst/>
                        </a:rPr>
                        <a:t>...</a:t>
                      </a:r>
                      <a:br>
                        <a:rPr lang="en-US" sz="1400">
                          <a:effectLst/>
                        </a:rPr>
                      </a:br>
                      <a:r>
                        <a:rPr lang="en-US" sz="1400">
                          <a:effectLst/>
                        </a:rPr>
                        <a:t>            }</a:t>
                      </a:r>
                      <a:br>
                        <a:rPr lang="en-US" sz="1400">
                          <a:effectLst/>
                        </a:rPr>
                      </a:br>
                      <a:r>
                        <a:rPr lang="en-US" sz="1400">
                          <a:effectLst/>
                        </a:rPr>
                        <a:t>        });</a:t>
                      </a:r>
                      <a:br>
                        <a:rPr lang="en-US" sz="1400">
                          <a:effectLst/>
                        </a:rPr>
                      </a:br>
                      <a:r>
                        <a:rPr lang="en-US" sz="1400">
                          <a:effectLst/>
                        </a:rPr>
                        <a:t>        ZoneAwareLoadBalancer loadBalancer = new ZoneAwareLoadBalancer(); // </a:t>
                      </a:r>
                      <a:r>
                        <a:rPr lang="zh-CN" sz="1400">
                          <a:effectLst/>
                        </a:rPr>
                        <a:t>负载均衡器</a:t>
                      </a:r>
                      <a:r>
                        <a:rPr lang="en-US" sz="1400">
                          <a:effectLst/>
                        </a:rPr>
                        <a:t/>
                      </a:r>
                      <a:br>
                        <a:rPr lang="en-US" sz="1400">
                          <a:effectLst/>
                        </a:rPr>
                      </a:br>
                      <a:r>
                        <a:rPr lang="en-US" sz="1400">
                          <a:effectLst/>
                        </a:rPr>
                        <a:t>        loadBalancer.setServerListImpl(baseList); 	// </a:t>
                      </a:r>
                      <a:r>
                        <a:rPr lang="zh-CN" sz="1400">
                          <a:effectLst/>
                        </a:rPr>
                        <a:t>设置</a:t>
                      </a:r>
                      <a:r>
                        <a:rPr lang="en-US" sz="1400">
                          <a:effectLst/>
                        </a:rPr>
                        <a:t>ServerList</a:t>
                      </a:r>
                      <a:r>
                        <a:rPr lang="zh-CN" sz="1400">
                          <a:effectLst/>
                        </a:rPr>
                        <a:t>实例</a:t>
                      </a:r>
                      <a:r>
                        <a:rPr lang="en-US" sz="1400">
                          <a:effectLst/>
                        </a:rPr>
                        <a:t/>
                      </a:r>
                      <a:br>
                        <a:rPr lang="en-US" sz="1400">
                          <a:effectLst/>
                        </a:rPr>
                      </a:br>
                      <a:r>
                        <a:rPr lang="en-US" sz="1400">
                          <a:effectLst/>
                        </a:rPr>
                        <a:t>        loadBalancer.setServerListUpdater(updater); 	// </a:t>
                      </a:r>
                      <a:r>
                        <a:rPr lang="zh-CN" sz="1400">
                          <a:effectLst/>
                        </a:rPr>
                        <a:t>设置更新监听</a:t>
                      </a:r>
                      <a:r>
                        <a:rPr lang="en-US" sz="1400">
                          <a:effectLst/>
                        </a:rPr>
                        <a:t/>
                      </a:r>
                      <a:br>
                        <a:rPr lang="en-US" sz="1400">
                          <a:effectLst/>
                        </a:rPr>
                      </a:br>
                      <a:r>
                        <a:rPr lang="en-US" sz="1400">
                          <a:effectLst/>
                        </a:rPr>
                        <a:t>        try {</a:t>
                      </a:r>
                      <a:br>
                        <a:rPr lang="en-US" sz="1400">
                          <a:effectLst/>
                        </a:rPr>
                      </a:br>
                      <a:r>
                        <a:rPr lang="en-US" sz="1400">
                          <a:effectLst/>
                        </a:rPr>
                        <a:t>            TimeUnit.SECONDS.sleep(1000); 		// </a:t>
                      </a:r>
                      <a:r>
                        <a:rPr lang="zh-CN" sz="1400">
                          <a:effectLst/>
                        </a:rPr>
                        <a:t>程序不退出</a:t>
                      </a:r>
                      <a:r>
                        <a:rPr lang="en-US" sz="1400">
                          <a:effectLst/>
                        </a:rPr>
                        <a:t/>
                      </a:r>
                      <a:br>
                        <a:rPr lang="en-US" sz="1400">
                          <a:effectLst/>
                        </a:rPr>
                      </a:br>
                      <a:r>
                        <a:rPr lang="en-US" sz="1400">
                          <a:effectLst/>
                        </a:rPr>
                        <a:t>        } catch (InterruptedException e)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500923915"/>
                  </a:ext>
                </a:extLst>
              </a:tr>
            </a:tbl>
          </a:graphicData>
        </a:graphic>
      </p:graphicFrame>
    </p:spTree>
    <p:extLst>
      <p:ext uri="{BB962C8B-B14F-4D97-AF65-F5344CB8AC3E}">
        <p14:creationId xmlns:p14="http://schemas.microsoft.com/office/powerpoint/2010/main" val="31167041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ServerListFilter</a:t>
            </a:r>
            <a:endParaRPr lang="zh-CN" altLang="en-US"/>
          </a:p>
        </p:txBody>
      </p:sp>
      <p:sp>
        <p:nvSpPr>
          <p:cNvPr id="3" name="内容占位符 2"/>
          <p:cNvSpPr>
            <a:spLocks noGrp="1"/>
          </p:cNvSpPr>
          <p:nvPr>
            <p:ph idx="1"/>
          </p:nvPr>
        </p:nvSpPr>
        <p:spPr/>
        <p:txBody>
          <a:bodyPr/>
          <a:lstStyle/>
          <a:p>
            <a:r>
              <a:rPr lang="zh-CN" altLang="zh-CN"/>
              <a:t>在进行微服务实例调用过程中，可能会存在有来自不同可用区（</a:t>
            </a:r>
            <a:r>
              <a:rPr lang="en-US" altLang="zh-CN"/>
              <a:t>Available Zone</a:t>
            </a:r>
            <a:r>
              <a:rPr lang="zh-CN" altLang="zh-CN"/>
              <a:t>、简单理解为不同机房）微服务实例，而在进行服务管理时，会存在有某些可用区优先调用的问题，所以在</a:t>
            </a:r>
            <a:r>
              <a:rPr lang="en-US" altLang="zh-CN"/>
              <a:t>Ribbon</a:t>
            </a:r>
            <a:r>
              <a:rPr lang="zh-CN" altLang="zh-CN"/>
              <a:t>中提供了</a:t>
            </a:r>
            <a:r>
              <a:rPr lang="en-US" altLang="zh-CN"/>
              <a:t>ServerListFilter</a:t>
            </a:r>
            <a:r>
              <a:rPr lang="zh-CN" altLang="zh-CN"/>
              <a:t>接口，可以设置若干个过滤条件，而后通过这些过滤条件筛选出最终可用的实例列表</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74" y="2355677"/>
            <a:ext cx="11481840" cy="428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5080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区域服务过滤</a:t>
            </a:r>
            <a:endParaRPr lang="zh-CN" altLang="en-US"/>
          </a:p>
        </p:txBody>
      </p:sp>
      <p:graphicFrame>
        <p:nvGraphicFramePr>
          <p:cNvPr id="4" name="表格 3"/>
          <p:cNvGraphicFramePr>
            <a:graphicFrameLocks noGrp="1"/>
          </p:cNvGraphicFramePr>
          <p:nvPr>
            <p:extLst/>
          </p:nvPr>
        </p:nvGraphicFramePr>
        <p:xfrm>
          <a:off x="198972" y="849087"/>
          <a:ext cx="11738104" cy="5817720"/>
        </p:xfrm>
        <a:graphic>
          <a:graphicData uri="http://schemas.openxmlformats.org/drawingml/2006/table">
            <a:tbl>
              <a:tblPr firstRow="1" firstCol="1" lastRow="1" lastCol="1" bandRow="1" bandCol="1">
                <a:tableStyleId>{5940675A-B579-460E-94D1-54222C63F5DA}</a:tableStyleId>
              </a:tblPr>
              <a:tblGrid>
                <a:gridCol w="11738104">
                  <a:extLst>
                    <a:ext uri="{9D8B030D-6E8A-4147-A177-3AD203B41FA5}">
                      <a16:colId xmlns:a16="http://schemas.microsoft.com/office/drawing/2014/main" val="2470689569"/>
                    </a:ext>
                  </a:extLst>
                </a:gridCol>
              </a:tblGrid>
              <a:tr h="5817720">
                <a:tc>
                  <a:txBody>
                    <a:bodyPr/>
                    <a:lstStyle/>
                    <a:p>
                      <a:r>
                        <a:rPr lang="en-US" sz="1400">
                          <a:effectLst/>
                        </a:rPr>
                        <a:t>package com.yootk.test;</a:t>
                      </a:r>
                      <a:br>
                        <a:rPr lang="en-US" sz="1400">
                          <a:effectLst/>
                        </a:rPr>
                      </a:br>
                      <a:r>
                        <a:rPr lang="en-US" sz="1400">
                          <a:effectLst/>
                        </a:rPr>
                        <a:t>public class TestServerListFilter { 			// </a:t>
                      </a:r>
                      <a:r>
                        <a:rPr lang="zh-CN" sz="1400">
                          <a:effectLst/>
                        </a:rPr>
                        <a:t>李兴华高薪就业编程训练营</a:t>
                      </a:r>
                      <a:r>
                        <a:rPr lang="en-US" sz="1400">
                          <a:effectLst/>
                        </a:rPr>
                        <a:t/>
                      </a:r>
                      <a:br>
                        <a:rPr lang="en-US" sz="1400">
                          <a:effectLst/>
                        </a:rPr>
                      </a:br>
                      <a:r>
                        <a:rPr lang="en-US" sz="1400">
                          <a:effectLst/>
                        </a:rPr>
                        <a:t>    public static void main(String[] args) { 		// </a:t>
                      </a:r>
                      <a:r>
                        <a:rPr lang="zh-CN" sz="1400">
                          <a:effectLst/>
                        </a:rPr>
                        <a:t>沐言科技：</a:t>
                      </a:r>
                      <a:r>
                        <a:rPr lang="en-US" sz="1400">
                          <a:effectLst/>
                        </a:rPr>
                        <a:t>www.yootk.com</a:t>
                      </a:r>
                      <a:br>
                        <a:rPr lang="en-US" sz="1400">
                          <a:effectLst/>
                        </a:rPr>
                      </a:br>
                      <a:r>
                        <a:rPr lang="en-US" sz="1400">
                          <a:effectLst/>
                        </a:rPr>
                        <a:t>        List&lt;Server&gt; serverList = new ArrayList&lt;&gt;(); 	// </a:t>
                      </a:r>
                      <a:r>
                        <a:rPr lang="zh-CN" sz="1400">
                          <a:effectLst/>
                        </a:rPr>
                        <a:t>实例化集合</a:t>
                      </a:r>
                      <a:r>
                        <a:rPr lang="en-US" sz="1400">
                          <a:effectLst/>
                        </a:rPr>
                        <a:t/>
                      </a:r>
                      <a:br>
                        <a:rPr lang="en-US" sz="1400">
                          <a:effectLst/>
                        </a:rPr>
                      </a:br>
                      <a:r>
                        <a:rPr lang="en-US" sz="1400">
                          <a:effectLst/>
                        </a:rPr>
                        <a:t>        serverList.add(createServer("muyan", "muyan.provider-dept", 8001)); // </a:t>
                      </a:r>
                      <a:r>
                        <a:rPr lang="zh-CN" sz="1400">
                          <a:effectLst/>
                        </a:rPr>
                        <a:t>保存实例</a:t>
                      </a:r>
                      <a:r>
                        <a:rPr lang="en-US" sz="1400">
                          <a:effectLst/>
                        </a:rPr>
                        <a:t/>
                      </a:r>
                      <a:br>
                        <a:rPr lang="en-US" sz="1400">
                          <a:effectLst/>
                        </a:rPr>
                      </a:br>
                      <a:r>
                        <a:rPr lang="en-US" sz="1400">
                          <a:effectLst/>
                        </a:rPr>
                        <a:t>        serverList.add(createServer("muyan", "muyan.provider-dept", 8002)); // </a:t>
                      </a:r>
                      <a:r>
                        <a:rPr lang="zh-CN" sz="1400">
                          <a:effectLst/>
                        </a:rPr>
                        <a:t>保存实例</a:t>
                      </a:r>
                      <a:r>
                        <a:rPr lang="en-US" sz="1400">
                          <a:effectLst/>
                        </a:rPr>
                        <a:t/>
                      </a:r>
                      <a:br>
                        <a:rPr lang="en-US" sz="1400">
                          <a:effectLst/>
                        </a:rPr>
                      </a:br>
                      <a:r>
                        <a:rPr lang="en-US" sz="1400">
                          <a:effectLst/>
                        </a:rPr>
                        <a:t>        serverList.add(createServer("yootk", "yootk.provider-dept", 8001)); // </a:t>
                      </a:r>
                      <a:r>
                        <a:rPr lang="zh-CN" sz="1400">
                          <a:effectLst/>
                        </a:rPr>
                        <a:t>保存实例</a:t>
                      </a:r>
                      <a:r>
                        <a:rPr lang="en-US" sz="1400">
                          <a:effectLst/>
                        </a:rPr>
                        <a:t/>
                      </a:r>
                      <a:br>
                        <a:rPr lang="en-US" sz="1400">
                          <a:effectLst/>
                        </a:rPr>
                      </a:br>
                      <a:r>
                        <a:rPr lang="en-US" sz="1400">
                          <a:effectLst/>
                        </a:rPr>
                        <a:t>        DefaultClientConfigImpl config = new DefaultClientConfigImpl(); // </a:t>
                      </a:r>
                      <a:r>
                        <a:rPr lang="zh-CN" sz="1400">
                          <a:effectLst/>
                        </a:rPr>
                        <a:t>配置类</a:t>
                      </a:r>
                      <a:r>
                        <a:rPr lang="en-US" sz="1400">
                          <a:effectLst/>
                        </a:rPr>
                        <a:t/>
                      </a:r>
                      <a:br>
                        <a:rPr lang="en-US" sz="1400">
                          <a:effectLst/>
                        </a:rPr>
                      </a:br>
                      <a:r>
                        <a:rPr lang="en-US" sz="1400">
                          <a:effectLst/>
                        </a:rPr>
                        <a:t>        config.set(IClientConfigKey.Keys.EnableZoneAffinity, true); 	// </a:t>
                      </a:r>
                      <a:r>
                        <a:rPr lang="zh-CN" sz="1400">
                          <a:effectLst/>
                        </a:rPr>
                        <a:t>区域相关性</a:t>
                      </a:r>
                      <a:r>
                        <a:rPr lang="en-US" sz="1400">
                          <a:effectLst/>
                        </a:rPr>
                        <a:t/>
                      </a:r>
                      <a:br>
                        <a:rPr lang="en-US" sz="1400">
                          <a:effectLst/>
                        </a:rPr>
                      </a:br>
                      <a:r>
                        <a:rPr lang="en-US" sz="1400">
                          <a:effectLst/>
                        </a:rPr>
                        <a:t>        config.set(IClientConfigKey.Keys.EnableZoneExclusivity, true); // </a:t>
                      </a:r>
                      <a:r>
                        <a:rPr lang="zh-CN" sz="1400">
                          <a:effectLst/>
                        </a:rPr>
                        <a:t>区域独占性</a:t>
                      </a:r>
                      <a:r>
                        <a:rPr lang="en-US" sz="1400">
                          <a:effectLst/>
                        </a:rPr>
                        <a:t/>
                      </a:r>
                      <a:br>
                        <a:rPr lang="en-US" sz="1400">
                          <a:effectLst/>
                        </a:rPr>
                      </a:br>
                      <a:r>
                        <a:rPr lang="en-US" sz="1400">
                          <a:effectLst/>
                        </a:rPr>
                        <a:t>        ConfigurationManager.getDeploymentContext().setValue(		DeploymentContext.ContextKey.zone, "muyan"); 	// </a:t>
                      </a:r>
                      <a:r>
                        <a:rPr lang="zh-CN" sz="1400">
                          <a:effectLst/>
                        </a:rPr>
                        <a:t>设置过滤区域</a:t>
                      </a:r>
                      <a:r>
                        <a:rPr lang="en-US" sz="1400">
                          <a:effectLst/>
                        </a:rPr>
                        <a:t/>
                      </a:r>
                      <a:br>
                        <a:rPr lang="en-US" sz="1400">
                          <a:effectLst/>
                        </a:rPr>
                      </a:br>
                      <a:r>
                        <a:rPr lang="en-US" sz="1400">
                          <a:effectLst/>
                        </a:rPr>
                        <a:t>        ZoneAffinityServerListFilter filter = new ZoneAffinityServerListFilter();</a:t>
                      </a:r>
                      <a:br>
                        <a:rPr lang="en-US" sz="1400">
                          <a:effectLst/>
                        </a:rPr>
                      </a:br>
                      <a:r>
                        <a:rPr lang="en-US" sz="1400">
                          <a:effectLst/>
                        </a:rPr>
                        <a:t>        filter.initWithNiwsConfig(config); 				// </a:t>
                      </a:r>
                      <a:r>
                        <a:rPr lang="zh-CN" sz="1400">
                          <a:effectLst/>
                        </a:rPr>
                        <a:t>配置初始化</a:t>
                      </a:r>
                      <a:r>
                        <a:rPr lang="en-US" sz="1400">
                          <a:effectLst/>
                        </a:rPr>
                        <a:t/>
                      </a:r>
                      <a:br>
                        <a:rPr lang="en-US" sz="1400">
                          <a:effectLst/>
                        </a:rPr>
                      </a:br>
                      <a:r>
                        <a:rPr lang="en-US" sz="1400">
                          <a:effectLst/>
                        </a:rPr>
                        <a:t>        System.out.println(filter.getFilteredListOfServers(serverList)); // </a:t>
                      </a:r>
                      <a:r>
                        <a:rPr lang="zh-CN" sz="1400">
                          <a:effectLst/>
                        </a:rPr>
                        <a:t>过滤查询</a:t>
                      </a:r>
                      <a:r>
                        <a:rPr lang="en-US" sz="1400">
                          <a:effectLst/>
                        </a:rPr>
                        <a:t/>
                      </a:r>
                      <a:br>
                        <a:rPr lang="en-US" sz="1400">
                          <a:effectLst/>
                        </a:rPr>
                      </a:br>
                      <a:r>
                        <a:rPr lang="en-US" sz="1400">
                          <a:effectLst/>
                        </a:rPr>
                        <a:t>    }</a:t>
                      </a:r>
                      <a:br>
                        <a:rPr lang="en-US" sz="1400">
                          <a:effectLst/>
                        </a:rPr>
                      </a:br>
                      <a:r>
                        <a:rPr lang="en-US" sz="1400">
                          <a:effectLst/>
                        </a:rPr>
                        <a:t>    public static Server createServer(String zone, String url, 		int index) { 					// </a:t>
                      </a:r>
                      <a:r>
                        <a:rPr lang="zh-CN" sz="1400">
                          <a:effectLst/>
                        </a:rPr>
                        <a:t>创建服务实例</a:t>
                      </a:r>
                      <a:r>
                        <a:rPr lang="en-US" sz="1400">
                          <a:effectLst/>
                        </a:rPr>
                        <a:t/>
                      </a:r>
                      <a:br>
                        <a:rPr lang="en-US" sz="1400">
                          <a:effectLst/>
                        </a:rPr>
                      </a:br>
                      <a:r>
                        <a:rPr lang="en-US" sz="1400">
                          <a:effectLst/>
                        </a:rPr>
                        <a:t>        Server server = new Server(url, index); 			// </a:t>
                      </a:r>
                      <a:r>
                        <a:rPr lang="zh-CN" sz="1400">
                          <a:effectLst/>
                        </a:rPr>
                        <a:t>创建实例</a:t>
                      </a:r>
                      <a:r>
                        <a:rPr lang="en-US" sz="1400">
                          <a:effectLst/>
                        </a:rPr>
                        <a:t/>
                      </a:r>
                      <a:br>
                        <a:rPr lang="en-US" sz="1400">
                          <a:effectLst/>
                        </a:rPr>
                      </a:br>
                      <a:r>
                        <a:rPr lang="en-US" sz="1400">
                          <a:effectLst/>
                        </a:rPr>
                        <a:t>        server.setZone(zone); 					// </a:t>
                      </a:r>
                      <a:r>
                        <a:rPr lang="zh-CN" sz="1400">
                          <a:effectLst/>
                        </a:rPr>
                        <a:t>设置</a:t>
                      </a:r>
                      <a:r>
                        <a:rPr lang="en-US" sz="1400">
                          <a:effectLst/>
                        </a:rPr>
                        <a:t>Zone</a:t>
                      </a:r>
                      <a:br>
                        <a:rPr lang="en-US" sz="1400">
                          <a:effectLst/>
                        </a:rPr>
                      </a:br>
                      <a:r>
                        <a:rPr lang="en-US" sz="1400">
                          <a:effectLst/>
                        </a:rPr>
                        <a:t>        return server; 						// </a:t>
                      </a:r>
                      <a:r>
                        <a:rPr lang="zh-CN" sz="1400">
                          <a:effectLst/>
                        </a:rPr>
                        <a:t>返回实例</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57010018"/>
                  </a:ext>
                </a:extLst>
              </a:tr>
            </a:tbl>
          </a:graphicData>
        </a:graphic>
      </p:graphicFrame>
    </p:spTree>
    <p:extLst>
      <p:ext uri="{BB962C8B-B14F-4D97-AF65-F5344CB8AC3E}">
        <p14:creationId xmlns:p14="http://schemas.microsoft.com/office/powerpoint/2010/main" val="15619196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IPing</a:t>
            </a:r>
            <a:r>
              <a:rPr lang="zh-CN" altLang="zh-CN"/>
              <a:t>存活检查</a:t>
            </a:r>
            <a:endParaRPr lang="zh-CN" altLang="en-US"/>
          </a:p>
        </p:txBody>
      </p:sp>
      <p:sp>
        <p:nvSpPr>
          <p:cNvPr id="3" name="内容占位符 2"/>
          <p:cNvSpPr>
            <a:spLocks noGrp="1"/>
          </p:cNvSpPr>
          <p:nvPr>
            <p:ph idx="1"/>
          </p:nvPr>
        </p:nvSpPr>
        <p:spPr/>
        <p:txBody>
          <a:bodyPr/>
          <a:lstStyle/>
          <a:p>
            <a:r>
              <a:rPr lang="zh-CN" altLang="zh-CN"/>
              <a:t>为了便于微服务的存活状态的监控，在</a:t>
            </a:r>
            <a:r>
              <a:rPr lang="en-US" altLang="zh-CN"/>
              <a:t>Ribbon</a:t>
            </a:r>
            <a:r>
              <a:rPr lang="zh-CN" altLang="zh-CN"/>
              <a:t>中提供了</a:t>
            </a:r>
            <a:r>
              <a:rPr lang="en-US" altLang="zh-CN"/>
              <a:t>IPing</a:t>
            </a:r>
            <a:r>
              <a:rPr lang="zh-CN" altLang="zh-CN"/>
              <a:t>接口，该接口提供有一个</a:t>
            </a:r>
            <a:r>
              <a:rPr lang="en-US" altLang="zh-CN"/>
              <a:t>isAlive()</a:t>
            </a:r>
            <a:r>
              <a:rPr lang="zh-CN" altLang="zh-CN"/>
              <a:t>方法，可以判断微服务的状态是否存活，并且基于</a:t>
            </a:r>
            <a:r>
              <a:rPr lang="en-US" altLang="zh-CN"/>
              <a:t>IPing</a:t>
            </a:r>
            <a:r>
              <a:rPr lang="zh-CN" altLang="zh-CN"/>
              <a:t>提供了若干个实现子类</a:t>
            </a:r>
            <a:r>
              <a:rPr lang="zh-CN" altLang="zh-CN" smtClean="0"/>
              <a:t>，在</a:t>
            </a:r>
            <a:r>
              <a:rPr lang="zh-CN" altLang="zh-CN"/>
              <a:t>默认情况下所使用的是</a:t>
            </a:r>
            <a:r>
              <a:rPr lang="en-US" altLang="zh-CN"/>
              <a:t>DummyPing</a:t>
            </a:r>
            <a:r>
              <a:rPr lang="zh-CN" altLang="zh-CN"/>
              <a:t>子类，这一点可以通过</a:t>
            </a:r>
            <a:r>
              <a:rPr lang="en-US" altLang="zh-CN"/>
              <a:t>DefaultClientConfigImpl</a:t>
            </a:r>
            <a:r>
              <a:rPr lang="zh-CN" altLang="zh-CN"/>
              <a:t>子类源代码查询到</a:t>
            </a:r>
            <a:r>
              <a:rPr lang="zh-CN" altLang="zh-CN" smtClean="0"/>
              <a:t>：</a:t>
            </a:r>
            <a:endParaRPr lang="en-US" altLang="zh-CN" smtClean="0"/>
          </a:p>
          <a:p>
            <a:pPr lvl="1"/>
            <a:r>
              <a:rPr lang="en-US" altLang="zh-CN"/>
              <a:t>public static final String DEFAULT_NFLOADBALANCER_PING_CLASSNAME = </a:t>
            </a:r>
          </a:p>
          <a:p>
            <a:pPr marL="457200" lvl="1" indent="0">
              <a:buNone/>
            </a:pPr>
            <a:r>
              <a:rPr lang="en-US" altLang="zh-CN" smtClean="0"/>
              <a:t>		</a:t>
            </a:r>
            <a:r>
              <a:rPr lang="en-US" altLang="zh-CN"/>
              <a:t>	"com.netflix.loadbalancer.DummyPing";</a:t>
            </a:r>
          </a:p>
          <a:p>
            <a:pPr lvl="1"/>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429" y="2915804"/>
            <a:ext cx="10692130" cy="377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8771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修改主机名称</a:t>
            </a:r>
            <a:endParaRPr lang="zh-CN" altLang="en-US"/>
          </a:p>
        </p:txBody>
      </p:sp>
      <p:sp>
        <p:nvSpPr>
          <p:cNvPr id="3" name="内容占位符 2"/>
          <p:cNvSpPr>
            <a:spLocks noGrp="1"/>
          </p:cNvSpPr>
          <p:nvPr>
            <p:ph idx="1"/>
          </p:nvPr>
        </p:nvSpPr>
        <p:spPr/>
        <p:txBody>
          <a:bodyPr/>
          <a:lstStyle/>
          <a:p>
            <a:r>
              <a:rPr lang="zh-CN" altLang="en-US" smtClean="0"/>
              <a:t>打开主机配置文件：</a:t>
            </a:r>
            <a:r>
              <a:rPr lang="en-US" altLang="zh-CN" smtClean="0"/>
              <a:t>vi /etc/hostname</a:t>
            </a:r>
          </a:p>
          <a:p>
            <a:r>
              <a:rPr lang="zh-CN" altLang="en-US" smtClean="0"/>
              <a:t>增加主机名称：</a:t>
            </a:r>
            <a:endParaRPr lang="en-US" altLang="zh-CN" smtClean="0"/>
          </a:p>
          <a:p>
            <a:pPr lvl="1"/>
            <a:r>
              <a:rPr lang="en-US" altLang="zh-CN"/>
              <a:t>nacos-cluster-a</a:t>
            </a:r>
            <a:r>
              <a:rPr lang="zh-CN" altLang="en-US"/>
              <a:t>主机</a:t>
            </a:r>
            <a:r>
              <a:rPr lang="en-US" altLang="zh-CN"/>
              <a:t>IP</a:t>
            </a:r>
            <a:r>
              <a:rPr lang="zh-CN" altLang="en-US"/>
              <a:t>修改</a:t>
            </a:r>
            <a:r>
              <a:rPr lang="zh-CN" altLang="en-US" smtClean="0"/>
              <a:t>：</a:t>
            </a:r>
            <a:r>
              <a:rPr lang="en-US" altLang="zh-CN" smtClean="0"/>
              <a:t>nacos-cluster-a</a:t>
            </a:r>
            <a:endParaRPr lang="en-US" altLang="zh-CN"/>
          </a:p>
          <a:p>
            <a:pPr lvl="1"/>
            <a:r>
              <a:rPr lang="en-US" altLang="zh-CN"/>
              <a:t>nacos-cluster-b</a:t>
            </a:r>
            <a:r>
              <a:rPr lang="zh-CN" altLang="en-US"/>
              <a:t>主机</a:t>
            </a:r>
            <a:r>
              <a:rPr lang="en-US" altLang="zh-CN"/>
              <a:t>IP</a:t>
            </a:r>
            <a:r>
              <a:rPr lang="zh-CN" altLang="en-US"/>
              <a:t>修改</a:t>
            </a:r>
            <a:r>
              <a:rPr lang="zh-CN" altLang="en-US" smtClean="0"/>
              <a:t>：</a:t>
            </a:r>
            <a:r>
              <a:rPr lang="en-US" altLang="zh-CN" smtClean="0"/>
              <a:t>nacos-cluster-b</a:t>
            </a:r>
            <a:endParaRPr lang="en-US" altLang="zh-CN"/>
          </a:p>
          <a:p>
            <a:pPr lvl="1"/>
            <a:r>
              <a:rPr lang="en-US" altLang="zh-CN"/>
              <a:t>nacos-cluster-c</a:t>
            </a:r>
            <a:r>
              <a:rPr lang="zh-CN" altLang="en-US"/>
              <a:t>主机</a:t>
            </a:r>
            <a:r>
              <a:rPr lang="en-US" altLang="zh-CN"/>
              <a:t>IP</a:t>
            </a:r>
            <a:r>
              <a:rPr lang="zh-CN" altLang="en-US"/>
              <a:t>修改</a:t>
            </a:r>
            <a:r>
              <a:rPr lang="zh-CN" altLang="en-US" smtClean="0"/>
              <a:t>：</a:t>
            </a:r>
            <a:r>
              <a:rPr lang="en-US" altLang="zh-CN" smtClean="0"/>
              <a:t>nacos-cluster-c</a:t>
            </a:r>
          </a:p>
          <a:p>
            <a:r>
              <a:rPr lang="zh-CN" altLang="en-US" smtClean="0"/>
              <a:t>虚拟机重启：</a:t>
            </a:r>
            <a:r>
              <a:rPr lang="en-US" altLang="zh-CN" smtClean="0"/>
              <a:t>reboot</a:t>
            </a:r>
            <a:endParaRPr lang="en-US" altLang="zh-CN"/>
          </a:p>
          <a:p>
            <a:pPr lvl="1"/>
            <a:endParaRPr lang="zh-CN" altLang="en-US"/>
          </a:p>
        </p:txBody>
      </p:sp>
    </p:spTree>
    <p:extLst>
      <p:ext uri="{BB962C8B-B14F-4D97-AF65-F5344CB8AC3E}">
        <p14:creationId xmlns:p14="http://schemas.microsoft.com/office/powerpoint/2010/main" val="34304376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en-US" altLang="zh-CN"/>
              <a:t>URL</a:t>
            </a:r>
            <a:r>
              <a:rPr lang="zh-CN" altLang="zh-CN"/>
              <a:t>存活检查</a:t>
            </a:r>
            <a:endParaRPr lang="zh-CN" altLang="en-US"/>
          </a:p>
        </p:txBody>
      </p:sp>
      <p:graphicFrame>
        <p:nvGraphicFramePr>
          <p:cNvPr id="4" name="表格 3"/>
          <p:cNvGraphicFramePr>
            <a:graphicFrameLocks noGrp="1"/>
          </p:cNvGraphicFramePr>
          <p:nvPr>
            <p:extLst/>
          </p:nvPr>
        </p:nvGraphicFramePr>
        <p:xfrm>
          <a:off x="174033" y="849087"/>
          <a:ext cx="11721479" cy="5742906"/>
        </p:xfrm>
        <a:graphic>
          <a:graphicData uri="http://schemas.openxmlformats.org/drawingml/2006/table">
            <a:tbl>
              <a:tblPr firstRow="1" firstCol="1" lastRow="1" lastCol="1" bandRow="1" bandCol="1">
                <a:tableStyleId>{5940675A-B579-460E-94D1-54222C63F5DA}</a:tableStyleId>
              </a:tblPr>
              <a:tblGrid>
                <a:gridCol w="11721479">
                  <a:extLst>
                    <a:ext uri="{9D8B030D-6E8A-4147-A177-3AD203B41FA5}">
                      <a16:colId xmlns:a16="http://schemas.microsoft.com/office/drawing/2014/main" val="712194422"/>
                    </a:ext>
                  </a:extLst>
                </a:gridCol>
              </a:tblGrid>
              <a:tr h="5742906">
                <a:tc>
                  <a:txBody>
                    <a:bodyPr/>
                    <a:lstStyle/>
                    <a:p>
                      <a:r>
                        <a:rPr lang="en-US" sz="1600">
                          <a:effectLst/>
                        </a:rPr>
                        <a:t>package com.yootk.test;</a:t>
                      </a:r>
                      <a:br>
                        <a:rPr lang="en-US" sz="1600">
                          <a:effectLst/>
                        </a:rPr>
                      </a:br>
                      <a:r>
                        <a:rPr lang="en-US" sz="1600">
                          <a:effectLst/>
                        </a:rPr>
                        <a:t>public class TestPing { 				// </a:t>
                      </a:r>
                      <a:r>
                        <a:rPr lang="zh-CN" sz="1600">
                          <a:effectLst/>
                        </a:rPr>
                        <a:t>李兴华高薪就业编程训练营</a:t>
                      </a:r>
                      <a:r>
                        <a:rPr lang="en-US" sz="1600">
                          <a:effectLst/>
                        </a:rPr>
                        <a:t/>
                      </a:r>
                      <a:br>
                        <a:rPr lang="en-US" sz="1600">
                          <a:effectLst/>
                        </a:rPr>
                      </a:br>
                      <a:r>
                        <a:rPr lang="en-US" sz="1600">
                          <a:effectLst/>
                        </a:rPr>
                        <a:t>    public static void main(String[] args) { 	// </a:t>
                      </a:r>
                      <a:r>
                        <a:rPr lang="zh-CN" sz="1600">
                          <a:effectLst/>
                        </a:rPr>
                        <a:t>沐言科技：</a:t>
                      </a:r>
                      <a:r>
                        <a:rPr lang="en-US" sz="1600">
                          <a:effectLst/>
                        </a:rPr>
                        <a:t>www.yootk.com</a:t>
                      </a:r>
                      <a:br>
                        <a:rPr lang="en-US" sz="1600">
                          <a:effectLst/>
                        </a:rPr>
                      </a:br>
                      <a:r>
                        <a:rPr lang="en-US" sz="1600">
                          <a:effectLst/>
                        </a:rPr>
                        <a:t>        String host = "provider-dept-8001"; 	// </a:t>
                      </a:r>
                      <a:r>
                        <a:rPr lang="zh-CN" sz="1600">
                          <a:effectLst/>
                        </a:rPr>
                        <a:t>主机名称</a:t>
                      </a:r>
                      <a:r>
                        <a:rPr lang="en-US" sz="1600">
                          <a:effectLst/>
                        </a:rPr>
                        <a:t/>
                      </a:r>
                      <a:br>
                        <a:rPr lang="en-US" sz="1600">
                          <a:effectLst/>
                        </a:rPr>
                      </a:br>
                      <a:r>
                        <a:rPr lang="en-US" sz="1600">
                          <a:effectLst/>
                        </a:rPr>
                        <a:t>        String uri = "/provider/dept/list"; 	// </a:t>
                      </a:r>
                      <a:r>
                        <a:rPr lang="zh-CN" sz="1600">
                          <a:effectLst/>
                        </a:rPr>
                        <a:t>子路径</a:t>
                      </a:r>
                      <a:r>
                        <a:rPr lang="en-US" sz="1600">
                          <a:effectLst/>
                        </a:rPr>
                        <a:t/>
                      </a:r>
                      <a:br>
                        <a:rPr lang="en-US" sz="1600">
                          <a:effectLst/>
                        </a:rPr>
                      </a:br>
                      <a:r>
                        <a:rPr lang="en-US" sz="1600">
                          <a:effectLst/>
                        </a:rPr>
                        <a:t>        IPing ping = new PingUrl(false, uri); 	// false</a:t>
                      </a:r>
                      <a:r>
                        <a:rPr lang="zh-CN" sz="1600">
                          <a:effectLst/>
                        </a:rPr>
                        <a:t>表示使用</a:t>
                      </a:r>
                      <a:r>
                        <a:rPr lang="en-US" sz="1600">
                          <a:effectLst/>
                        </a:rPr>
                        <a:t>HTTP</a:t>
                      </a:r>
                      <a:r>
                        <a:rPr lang="zh-CN" sz="1600">
                          <a:effectLst/>
                        </a:rPr>
                        <a:t>协议</a:t>
                      </a:r>
                      <a:r>
                        <a:rPr lang="en-US" sz="1600">
                          <a:effectLst/>
                        </a:rPr>
                        <a:t/>
                      </a:r>
                      <a:br>
                        <a:rPr lang="en-US" sz="1600">
                          <a:effectLst/>
                        </a:rPr>
                      </a:br>
                      <a:r>
                        <a:rPr lang="en-US" sz="1600">
                          <a:effectLst/>
                        </a:rPr>
                        <a:t>        Server server = new Server(host, 8001); 	// </a:t>
                      </a:r>
                      <a:r>
                        <a:rPr lang="zh-CN" sz="1600">
                          <a:effectLst/>
                        </a:rPr>
                        <a:t>创建实例</a:t>
                      </a:r>
                      <a:r>
                        <a:rPr lang="en-US" sz="1600">
                          <a:effectLst/>
                        </a:rPr>
                        <a:t/>
                      </a:r>
                      <a:br>
                        <a:rPr lang="en-US" sz="1600">
                          <a:effectLst/>
                        </a:rPr>
                      </a:br>
                      <a:r>
                        <a:rPr lang="en-US" sz="1600">
                          <a:effectLst/>
                        </a:rPr>
                        <a:t>        System.out.println(ping.isAlive(server)); 	// </a:t>
                      </a:r>
                      <a:r>
                        <a:rPr lang="zh-CN" sz="1600">
                          <a:effectLst/>
                        </a:rPr>
                        <a:t>存活检查</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550955316"/>
                  </a:ext>
                </a:extLst>
              </a:tr>
            </a:tbl>
          </a:graphicData>
        </a:graphic>
      </p:graphicFrame>
    </p:spTree>
    <p:extLst>
      <p:ext uri="{BB962C8B-B14F-4D97-AF65-F5344CB8AC3E}">
        <p14:creationId xmlns:p14="http://schemas.microsoft.com/office/powerpoint/2010/main" val="40035132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负载均衡算法</a:t>
            </a:r>
            <a:endParaRPr lang="zh-CN" altLang="en-US"/>
          </a:p>
        </p:txBody>
      </p:sp>
      <p:sp>
        <p:nvSpPr>
          <p:cNvPr id="3" name="内容占位符 2"/>
          <p:cNvSpPr>
            <a:spLocks noGrp="1"/>
          </p:cNvSpPr>
          <p:nvPr>
            <p:ph idx="1"/>
          </p:nvPr>
        </p:nvSpPr>
        <p:spPr/>
        <p:txBody>
          <a:bodyPr/>
          <a:lstStyle/>
          <a:p>
            <a:r>
              <a:rPr lang="zh-CN" altLang="zh-CN"/>
              <a:t>消费端调用微服务时，可以通过</a:t>
            </a:r>
            <a:r>
              <a:rPr lang="en-US" altLang="zh-CN"/>
              <a:t>Ribbon</a:t>
            </a:r>
            <a:r>
              <a:rPr lang="zh-CN" altLang="zh-CN"/>
              <a:t>实现服务实例查询，并可以依据</a:t>
            </a:r>
            <a:r>
              <a:rPr lang="en-US" altLang="zh-CN"/>
              <a:t>Ribbon</a:t>
            </a:r>
            <a:r>
              <a:rPr lang="zh-CN" altLang="zh-CN"/>
              <a:t>所提供的负载均衡算法实现指定微服务的实例调用，而为了便于负载均衡算法的管理，在</a:t>
            </a:r>
            <a:r>
              <a:rPr lang="en-US" altLang="zh-CN"/>
              <a:t>Ribbon</a:t>
            </a:r>
            <a:r>
              <a:rPr lang="zh-CN" altLang="zh-CN"/>
              <a:t>中提供了</a:t>
            </a:r>
            <a:r>
              <a:rPr lang="en-US" altLang="zh-CN"/>
              <a:t>IRule</a:t>
            </a:r>
            <a:r>
              <a:rPr lang="zh-CN" altLang="zh-CN"/>
              <a:t>规则接口，所有的负载均衡算法都必须实现此接口，如</a:t>
            </a:r>
            <a:r>
              <a:rPr lang="zh-CN" altLang="zh-CN" smtClean="0"/>
              <a:t>图所</a:t>
            </a:r>
            <a:r>
              <a:rPr lang="zh-CN" altLang="zh-CN"/>
              <a:t>示，消费端在进行微服务调用时，可以根据此接口提供的</a:t>
            </a:r>
            <a:r>
              <a:rPr lang="en-US" altLang="zh-CN"/>
              <a:t>choose()</a:t>
            </a:r>
            <a:r>
              <a:rPr lang="zh-CN" altLang="zh-CN"/>
              <a:t>方法并根据所设置的负载均衡器（</a:t>
            </a:r>
            <a:r>
              <a:rPr lang="en-US" altLang="zh-CN"/>
              <a:t>ILoadBalancer</a:t>
            </a:r>
            <a:r>
              <a:rPr lang="zh-CN" altLang="zh-CN"/>
              <a:t>接口实例）实现服务实例的获取。</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7186" y="2683048"/>
            <a:ext cx="7411172" cy="40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06296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Ribbon</a:t>
            </a:r>
            <a:r>
              <a:rPr lang="zh-CN" altLang="zh-CN"/>
              <a:t>负载均衡算法</a:t>
            </a:r>
            <a:endParaRPr lang="zh-CN" altLang="en-US"/>
          </a:p>
        </p:txBody>
      </p:sp>
      <p:graphicFrame>
        <p:nvGraphicFramePr>
          <p:cNvPr id="4" name="表格 3"/>
          <p:cNvGraphicFramePr>
            <a:graphicFrameLocks noGrp="1"/>
          </p:cNvGraphicFramePr>
          <p:nvPr>
            <p:extLst/>
          </p:nvPr>
        </p:nvGraphicFramePr>
        <p:xfrm>
          <a:off x="214644" y="849087"/>
          <a:ext cx="11630991" cy="3049580"/>
        </p:xfrm>
        <a:graphic>
          <a:graphicData uri="http://schemas.openxmlformats.org/drawingml/2006/table">
            <a:tbl>
              <a:tblPr firstRow="1" firstCol="1" lastRow="1" lastCol="1" bandRow="1" bandCol="1">
                <a:tableStyleId>{5940675A-B579-460E-94D1-54222C63F5DA}</a:tableStyleId>
              </a:tblPr>
              <a:tblGrid>
                <a:gridCol w="689369">
                  <a:extLst>
                    <a:ext uri="{9D8B030D-6E8A-4147-A177-3AD203B41FA5}">
                      <a16:colId xmlns:a16="http://schemas.microsoft.com/office/drawing/2014/main" val="2962307277"/>
                    </a:ext>
                  </a:extLst>
                </a:gridCol>
                <a:gridCol w="2914702">
                  <a:extLst>
                    <a:ext uri="{9D8B030D-6E8A-4147-A177-3AD203B41FA5}">
                      <a16:colId xmlns:a16="http://schemas.microsoft.com/office/drawing/2014/main" val="1905385648"/>
                    </a:ext>
                  </a:extLst>
                </a:gridCol>
                <a:gridCol w="8026920">
                  <a:extLst>
                    <a:ext uri="{9D8B030D-6E8A-4147-A177-3AD203B41FA5}">
                      <a16:colId xmlns:a16="http://schemas.microsoft.com/office/drawing/2014/main" val="3993848998"/>
                    </a:ext>
                  </a:extLst>
                </a:gridCol>
              </a:tblGrid>
              <a:tr h="304958">
                <a:tc>
                  <a:txBody>
                    <a:bodyPr/>
                    <a:lstStyle/>
                    <a:p>
                      <a:pPr algn="ctr">
                        <a:spcAft>
                          <a:spcPts val="0"/>
                        </a:spcAft>
                      </a:pPr>
                      <a:r>
                        <a:rPr lang="en-US" sz="1600" b="1" kern="100">
                          <a:effectLst/>
                        </a:rPr>
                        <a:t>No.</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b="1" kern="100">
                          <a:effectLst/>
                        </a:rPr>
                        <a:t>负载均衡算法</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b="1" kern="100">
                          <a:effectLst/>
                        </a:rPr>
                        <a:t>描述</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35993264"/>
                  </a:ext>
                </a:extLst>
              </a:tr>
              <a:tr h="304958">
                <a:tc>
                  <a:txBody>
                    <a:bodyPr/>
                    <a:lstStyle/>
                    <a:p>
                      <a:pPr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AvailabilityFilteringRule</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服务端可用性过滤规则算法，会取消一直连接失败的服务端</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72746208"/>
                  </a:ext>
                </a:extLst>
              </a:tr>
              <a:tr h="304958">
                <a:tc>
                  <a:txBody>
                    <a:bodyPr/>
                    <a:lstStyle/>
                    <a:p>
                      <a:pPr algn="ctr">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BestAvailableRule</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最优可用资源算法，选择一个请求并发量最小的实例</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13796632"/>
                  </a:ext>
                </a:extLst>
              </a:tr>
              <a:tr h="304958">
                <a:tc>
                  <a:txBody>
                    <a:bodyPr/>
                    <a:lstStyle/>
                    <a:p>
                      <a:pPr algn="ctr">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RandomRule</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随机算法，随机选择一个实例</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81208498"/>
                  </a:ext>
                </a:extLst>
              </a:tr>
              <a:tr h="304958">
                <a:tc>
                  <a:txBody>
                    <a:bodyPr/>
                    <a:lstStyle/>
                    <a:p>
                      <a:pPr algn="ctr">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RetryRule</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重试算法，如果获取失败，则在指定时间内重试</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16050332"/>
                  </a:ext>
                </a:extLst>
              </a:tr>
              <a:tr h="304958">
                <a:tc>
                  <a:txBody>
                    <a:bodyPr/>
                    <a:lstStyle/>
                    <a:p>
                      <a:pPr algn="ctr">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RoundRobinRule</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轮询算法</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05295370"/>
                  </a:ext>
                </a:extLst>
              </a:tr>
              <a:tr h="609916">
                <a:tc>
                  <a:txBody>
                    <a:bodyPr/>
                    <a:lstStyle/>
                    <a:p>
                      <a:pPr algn="ctr">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WeightedResponseTimeRule</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加权响应时间算法，根据响应时间增加权重，响应时间越长权重越小，实例被选中的几率也会降低</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5707197"/>
                  </a:ext>
                </a:extLst>
              </a:tr>
              <a:tr h="609916">
                <a:tc>
                  <a:txBody>
                    <a:bodyPr/>
                    <a:lstStyle/>
                    <a:p>
                      <a:pPr algn="ctr">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ZoneAvoidanceRule</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区域回避算法，综合判断服务所在区域的性能以及服务的可用性，而后选择一个实例，如果在没有区域的环境下采用类似轮询的机制选择实例</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45486789"/>
                  </a:ext>
                </a:extLst>
              </a:tr>
            </a:tbl>
          </a:graphicData>
        </a:graphic>
      </p:graphicFrame>
    </p:spTree>
    <p:extLst>
      <p:ext uri="{BB962C8B-B14F-4D97-AF65-F5344CB8AC3E}">
        <p14:creationId xmlns:p14="http://schemas.microsoft.com/office/powerpoint/2010/main" val="2343621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Ribbon</a:t>
            </a:r>
            <a:r>
              <a:rPr lang="zh-CN" altLang="zh-CN"/>
              <a:t>配置类</a:t>
            </a:r>
            <a:endParaRPr lang="zh-CN" altLang="en-US"/>
          </a:p>
        </p:txBody>
      </p:sp>
      <p:sp>
        <p:nvSpPr>
          <p:cNvPr id="3" name="内容占位符 2"/>
          <p:cNvSpPr>
            <a:spLocks noGrp="1"/>
          </p:cNvSpPr>
          <p:nvPr>
            <p:ph idx="1"/>
          </p:nvPr>
        </p:nvSpPr>
        <p:spPr/>
        <p:txBody>
          <a:bodyPr/>
          <a:lstStyle/>
          <a:p>
            <a:r>
              <a:rPr lang="zh-CN" altLang="zh-CN"/>
              <a:t>如果要进行</a:t>
            </a:r>
            <a:r>
              <a:rPr lang="en-US" altLang="zh-CN"/>
              <a:t>Ribbon</a:t>
            </a:r>
            <a:r>
              <a:rPr lang="zh-CN" altLang="zh-CN"/>
              <a:t>配置类的定义，则需要在类定义时使用“</a:t>
            </a:r>
            <a:r>
              <a:rPr lang="en-US" altLang="zh-CN"/>
              <a:t>@Configuragion</a:t>
            </a:r>
            <a:r>
              <a:rPr lang="zh-CN" altLang="zh-CN"/>
              <a:t>”注解进行标记，同时所配置的算法对象也需要使用“</a:t>
            </a:r>
            <a:r>
              <a:rPr lang="en-US" altLang="zh-CN"/>
              <a:t>@Bean</a:t>
            </a:r>
            <a:r>
              <a:rPr lang="zh-CN" altLang="zh-CN"/>
              <a:t>”进行注册，但是这个配置类不能直接出现在当前的主应用（包含“</a:t>
            </a:r>
            <a:r>
              <a:rPr lang="en-US" altLang="zh-CN"/>
              <a:t>@SpringBootApplication</a:t>
            </a:r>
            <a:r>
              <a:rPr lang="zh-CN" altLang="zh-CN"/>
              <a:t>”注解的启动类）扫描包之中，这样就会出现被主应用中的“</a:t>
            </a:r>
            <a:r>
              <a:rPr lang="en-US" altLang="zh-CN"/>
              <a:t>@RibbontClients</a:t>
            </a:r>
            <a:r>
              <a:rPr lang="zh-CN" altLang="zh-CN"/>
              <a:t>”共</a:t>
            </a:r>
            <a:r>
              <a:rPr lang="zh-CN" altLang="zh-CN" smtClean="0"/>
              <a:t>享问</a:t>
            </a:r>
            <a:r>
              <a:rPr lang="zh-CN" altLang="zh-CN"/>
              <a:t>题，从而出现问题</a:t>
            </a:r>
            <a:r>
              <a:rPr lang="zh-CN" altLang="zh-CN" smtClean="0"/>
              <a:t>。</a:t>
            </a:r>
            <a:endParaRPr lang="en-US" altLang="zh-CN" smtClean="0"/>
          </a:p>
          <a:p>
            <a:r>
              <a:rPr lang="zh-CN" altLang="zh-CN"/>
              <a:t>正确的做法是，在主应用扫描包之外进行</a:t>
            </a:r>
            <a:r>
              <a:rPr lang="en-US" altLang="zh-CN"/>
              <a:t>Ribbon</a:t>
            </a:r>
            <a:r>
              <a:rPr lang="zh-CN" altLang="zh-CN"/>
              <a:t>配置类的定义，而后在应用主类中通过</a:t>
            </a:r>
            <a:r>
              <a:rPr lang="en-US" altLang="zh-CN"/>
              <a:t>Ribbon</a:t>
            </a:r>
            <a:r>
              <a:rPr lang="zh-CN" altLang="zh-CN"/>
              <a:t>提供的“</a:t>
            </a:r>
            <a:r>
              <a:rPr lang="en-US" altLang="zh-CN"/>
              <a:t>@RibbonClient</a:t>
            </a:r>
            <a:r>
              <a:rPr lang="zh-CN" altLang="zh-CN"/>
              <a:t>”注解进行引入</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537" y="3045632"/>
            <a:ext cx="8622146" cy="362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45304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a:t>
            </a:r>
            <a:r>
              <a:rPr lang="zh-CN" altLang="zh-CN" smtClean="0"/>
              <a:t>建</a:t>
            </a:r>
            <a:r>
              <a:rPr lang="en-US" altLang="zh-CN" smtClean="0"/>
              <a:t>Ribbon</a:t>
            </a:r>
            <a:r>
              <a:rPr lang="zh-CN" altLang="zh-CN"/>
              <a:t>配置类</a:t>
            </a:r>
            <a:endParaRPr lang="zh-CN" altLang="en-US"/>
          </a:p>
        </p:txBody>
      </p:sp>
      <p:graphicFrame>
        <p:nvGraphicFramePr>
          <p:cNvPr id="4" name="表格 3"/>
          <p:cNvGraphicFramePr>
            <a:graphicFrameLocks noGrp="1"/>
          </p:cNvGraphicFramePr>
          <p:nvPr>
            <p:extLst/>
          </p:nvPr>
        </p:nvGraphicFramePr>
        <p:xfrm>
          <a:off x="223909" y="849086"/>
          <a:ext cx="11721479" cy="5875909"/>
        </p:xfrm>
        <a:graphic>
          <a:graphicData uri="http://schemas.openxmlformats.org/drawingml/2006/table">
            <a:tbl>
              <a:tblPr firstRow="1" firstCol="1" lastRow="1" lastCol="1" bandRow="1" bandCol="1">
                <a:tableStyleId>{5940675A-B579-460E-94D1-54222C63F5DA}</a:tableStyleId>
              </a:tblPr>
              <a:tblGrid>
                <a:gridCol w="11721479">
                  <a:extLst>
                    <a:ext uri="{9D8B030D-6E8A-4147-A177-3AD203B41FA5}">
                      <a16:colId xmlns:a16="http://schemas.microsoft.com/office/drawing/2014/main" val="1976952355"/>
                    </a:ext>
                  </a:extLst>
                </a:gridCol>
              </a:tblGrid>
              <a:tr h="5875909">
                <a:tc>
                  <a:txBody>
                    <a:bodyPr/>
                    <a:lstStyle/>
                    <a:p>
                      <a:r>
                        <a:rPr lang="en-US" sz="1600">
                          <a:effectLst/>
                        </a:rPr>
                        <a:t>package muyan.yootk.config.ribbon; 			// </a:t>
                      </a:r>
                      <a:r>
                        <a:rPr lang="zh-CN" sz="1600">
                          <a:effectLst/>
                        </a:rPr>
                        <a:t>与主应用扫描包不同</a:t>
                      </a:r>
                      <a:r>
                        <a:rPr lang="en-US" sz="1600">
                          <a:effectLst/>
                        </a:rPr>
                        <a:t/>
                      </a:r>
                      <a:br>
                        <a:rPr lang="en-US" sz="1600">
                          <a:effectLst/>
                        </a:rPr>
                      </a:br>
                      <a:r>
                        <a:rPr lang="en-US" sz="1600">
                          <a:effectLst/>
                        </a:rPr>
                        <a:t>@Configuration 						// </a:t>
                      </a:r>
                      <a:r>
                        <a:rPr lang="zh-CN" sz="1600">
                          <a:effectLst/>
                        </a:rPr>
                        <a:t>配置类</a:t>
                      </a:r>
                      <a:r>
                        <a:rPr lang="en-US" sz="1600">
                          <a:effectLst/>
                        </a:rPr>
                        <a:t/>
                      </a:r>
                      <a:br>
                        <a:rPr lang="en-US" sz="1600">
                          <a:effectLst/>
                        </a:rPr>
                      </a:br>
                      <a:r>
                        <a:rPr lang="en-US" sz="1600">
                          <a:effectLst/>
                        </a:rPr>
                        <a:t>public class DeptProviderRibbonConfig {</a:t>
                      </a:r>
                      <a:br>
                        <a:rPr lang="en-US" sz="1600">
                          <a:effectLst/>
                        </a:rPr>
                      </a:br>
                      <a:r>
                        <a:rPr lang="en-US" sz="1600">
                          <a:effectLst/>
                        </a:rPr>
                        <a:t>    @Bean 						// Bean</a:t>
                      </a:r>
                      <a:r>
                        <a:rPr lang="zh-CN" sz="1600">
                          <a:effectLst/>
                        </a:rPr>
                        <a:t>注册</a:t>
                      </a:r>
                      <a:r>
                        <a:rPr lang="en-US" sz="1600">
                          <a:effectLst/>
                        </a:rPr>
                        <a:t/>
                      </a:r>
                      <a:br>
                        <a:rPr lang="en-US" sz="1600">
                          <a:effectLst/>
                        </a:rPr>
                      </a:br>
                      <a:r>
                        <a:rPr lang="en-US" sz="1600">
                          <a:effectLst/>
                        </a:rPr>
                        <a:t>    public IRule ribbonRule() {</a:t>
                      </a:r>
                      <a:br>
                        <a:rPr lang="en-US" sz="1600">
                          <a:effectLst/>
                        </a:rPr>
                      </a:br>
                      <a:r>
                        <a:rPr lang="en-US" sz="1600">
                          <a:effectLst/>
                        </a:rPr>
                        <a:t>        return new RandomRule();				// </a:t>
                      </a:r>
                      <a:r>
                        <a:rPr lang="zh-CN" sz="1600">
                          <a:effectLst/>
                        </a:rPr>
                        <a:t>随机读取</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91680881"/>
                  </a:ext>
                </a:extLst>
              </a:tr>
            </a:tbl>
          </a:graphicData>
        </a:graphic>
      </p:graphicFrame>
    </p:spTree>
    <p:extLst>
      <p:ext uri="{BB962C8B-B14F-4D97-AF65-F5344CB8AC3E}">
        <p14:creationId xmlns:p14="http://schemas.microsoft.com/office/powerpoint/2010/main" val="226354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Ribbon</a:t>
            </a:r>
            <a:r>
              <a:rPr lang="zh-CN" altLang="zh-CN"/>
              <a:t>均衡算</a:t>
            </a:r>
            <a:r>
              <a:rPr lang="zh-CN" altLang="zh-CN" smtClean="0"/>
              <a:t>法配</a:t>
            </a:r>
            <a:r>
              <a:rPr lang="zh-CN" altLang="zh-CN"/>
              <a:t>置</a:t>
            </a:r>
            <a:endParaRPr lang="zh-CN" altLang="en-US"/>
          </a:p>
        </p:txBody>
      </p:sp>
      <p:graphicFrame>
        <p:nvGraphicFramePr>
          <p:cNvPr id="4" name="表格 3"/>
          <p:cNvGraphicFramePr>
            <a:graphicFrameLocks noGrp="1"/>
          </p:cNvGraphicFramePr>
          <p:nvPr>
            <p:extLst/>
          </p:nvPr>
        </p:nvGraphicFramePr>
        <p:xfrm>
          <a:off x="182345" y="849087"/>
          <a:ext cx="11721479" cy="5834346"/>
        </p:xfrm>
        <a:graphic>
          <a:graphicData uri="http://schemas.openxmlformats.org/drawingml/2006/table">
            <a:tbl>
              <a:tblPr firstRow="1" firstCol="1" lastRow="1" lastCol="1" bandRow="1" bandCol="1">
                <a:tableStyleId>{5940675A-B579-460E-94D1-54222C63F5DA}</a:tableStyleId>
              </a:tblPr>
              <a:tblGrid>
                <a:gridCol w="11721479">
                  <a:extLst>
                    <a:ext uri="{9D8B030D-6E8A-4147-A177-3AD203B41FA5}">
                      <a16:colId xmlns:a16="http://schemas.microsoft.com/office/drawing/2014/main" val="852545800"/>
                    </a:ext>
                  </a:extLst>
                </a:gridCol>
              </a:tblGrid>
              <a:tr h="5834346">
                <a:tc>
                  <a:txBody>
                    <a:bodyPr/>
                    <a:lstStyle/>
                    <a:p>
                      <a:r>
                        <a:rPr lang="en-US" sz="1600">
                          <a:effectLst/>
                        </a:rPr>
                        <a:t>package com.yootk.consumer; 			// </a:t>
                      </a:r>
                      <a:r>
                        <a:rPr lang="zh-CN" sz="1600">
                          <a:effectLst/>
                        </a:rPr>
                        <a:t>主应用扫描包</a:t>
                      </a:r>
                      <a:r>
                        <a:rPr lang="en-US" sz="1600">
                          <a:effectLst/>
                        </a:rPr>
                        <a:t/>
                      </a:r>
                      <a:br>
                        <a:rPr lang="en-US" sz="1600">
                          <a:effectLst/>
                        </a:rPr>
                      </a:br>
                      <a:r>
                        <a:rPr lang="en-US" sz="1600">
                          <a:effectLst/>
                        </a:rPr>
                        <a:t>@SpringBootApplication</a:t>
                      </a:r>
                      <a:br>
                        <a:rPr lang="en-US" sz="1600">
                          <a:effectLst/>
                        </a:rPr>
                      </a:br>
                      <a:r>
                        <a:rPr lang="en-US" sz="1600">
                          <a:effectLst/>
                        </a:rPr>
                        <a:t>@EnableDiscoveryClient 				// </a:t>
                      </a:r>
                      <a:r>
                        <a:rPr lang="zh-CN" sz="1600">
                          <a:effectLst/>
                        </a:rPr>
                        <a:t>启用发现服务</a:t>
                      </a:r>
                      <a:r>
                        <a:rPr lang="en-US" sz="1600">
                          <a:effectLst/>
                        </a:rPr>
                        <a:t/>
                      </a:r>
                      <a:br>
                        <a:rPr lang="en-US" sz="1600">
                          <a:effectLst/>
                        </a:rPr>
                      </a:br>
                      <a:r>
                        <a:rPr lang="en-US" sz="1600">
                          <a:effectLst/>
                        </a:rPr>
                        <a:t>@RibbonClient(name = "dept.provider", configuration =</a:t>
                      </a:r>
                      <a:br>
                        <a:rPr lang="en-US" sz="1600">
                          <a:effectLst/>
                        </a:rPr>
                      </a:br>
                      <a:r>
                        <a:rPr lang="en-US" sz="1600">
                          <a:effectLst/>
                        </a:rPr>
                        <a:t>        DeptProviderRibbonConfig.class) 		// </a:t>
                      </a:r>
                      <a:r>
                        <a:rPr lang="zh-CN" sz="1600">
                          <a:effectLst/>
                        </a:rPr>
                        <a:t>为部门微服务添加负载均衡策略</a:t>
                      </a:r>
                      <a:r>
                        <a:rPr lang="en-US" sz="1600">
                          <a:effectLst/>
                        </a:rPr>
                        <a:t/>
                      </a:r>
                      <a:br>
                        <a:rPr lang="en-US" sz="1600">
                          <a:effectLst/>
                        </a:rPr>
                      </a:br>
                      <a:r>
                        <a:rPr lang="en-US" sz="1600">
                          <a:effectLst/>
                        </a:rPr>
                        <a:t>public class StartConsumerApplication { 		// </a:t>
                      </a:r>
                      <a:r>
                        <a:rPr lang="zh-CN" sz="1600">
                          <a:effectLst/>
                        </a:rPr>
                        <a:t>李兴华高薪就业编程训练营</a:t>
                      </a:r>
                      <a:r>
                        <a:rPr lang="en-US" sz="1600">
                          <a:effectLst/>
                        </a:rPr>
                        <a:t/>
                      </a:r>
                      <a:br>
                        <a:rPr lang="en-US" sz="1600">
                          <a:effectLst/>
                        </a:rPr>
                      </a:br>
                      <a:r>
                        <a:rPr lang="en-US" sz="1600">
                          <a:effectLst/>
                        </a:rPr>
                        <a:t>    public static void main(String[] args) { 	// </a:t>
                      </a:r>
                      <a:r>
                        <a:rPr lang="zh-CN" sz="1600">
                          <a:effectLst/>
                        </a:rPr>
                        <a:t>沐言科技：</a:t>
                      </a:r>
                      <a:r>
                        <a:rPr lang="en-US" sz="1600">
                          <a:effectLst/>
                        </a:rPr>
                        <a:t>www.yootk.com</a:t>
                      </a:r>
                      <a:br>
                        <a:rPr lang="en-US" sz="1600">
                          <a:effectLst/>
                        </a:rPr>
                      </a:br>
                      <a:r>
                        <a:rPr lang="en-US" sz="1600">
                          <a:effectLst/>
                        </a:rPr>
                        <a:t>        SpringApplication.run(StartConsumerApplication.class, args); // </a:t>
                      </a:r>
                      <a:r>
                        <a:rPr lang="zh-CN" sz="1600">
                          <a:effectLst/>
                        </a:rPr>
                        <a:t>服务启动</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529006945"/>
                  </a:ext>
                </a:extLst>
              </a:tr>
            </a:tbl>
          </a:graphicData>
        </a:graphic>
      </p:graphicFrame>
    </p:spTree>
    <p:extLst>
      <p:ext uri="{BB962C8B-B14F-4D97-AF65-F5344CB8AC3E}">
        <p14:creationId xmlns:p14="http://schemas.microsoft.com/office/powerpoint/2010/main" val="15807026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Ribbon</a:t>
            </a:r>
            <a:r>
              <a:rPr lang="zh-CN" altLang="zh-CN"/>
              <a:t>负载均衡策略</a:t>
            </a:r>
            <a:endParaRPr lang="zh-CN" altLang="en-US"/>
          </a:p>
        </p:txBody>
      </p:sp>
      <p:sp>
        <p:nvSpPr>
          <p:cNvPr id="3" name="内容占位符 2"/>
          <p:cNvSpPr>
            <a:spLocks noGrp="1"/>
          </p:cNvSpPr>
          <p:nvPr>
            <p:ph idx="1"/>
          </p:nvPr>
        </p:nvSpPr>
        <p:spPr/>
        <p:txBody>
          <a:bodyPr/>
          <a:lstStyle/>
          <a:p>
            <a:r>
              <a:rPr lang="zh-CN" altLang="zh-CN"/>
              <a:t>客户端使用</a:t>
            </a:r>
            <a:r>
              <a:rPr lang="x-none" altLang="zh-CN"/>
              <a:t>Ribbon</a:t>
            </a:r>
            <a:r>
              <a:rPr lang="zh-CN" altLang="zh-CN"/>
              <a:t>最重要的一点是可以基于负载均衡策略来实现良好的微服务调用，而在</a:t>
            </a:r>
            <a:r>
              <a:rPr lang="x-none" altLang="zh-CN"/>
              <a:t>Ribbon</a:t>
            </a:r>
            <a:r>
              <a:rPr lang="zh-CN" altLang="zh-CN"/>
              <a:t>的整体设计中，一套完善的负载均衡策略，包含负载均衡算法（</a:t>
            </a:r>
            <a:r>
              <a:rPr lang="x-none" altLang="zh-CN"/>
              <a:t>IRule</a:t>
            </a:r>
            <a:r>
              <a:rPr lang="zh-CN" altLang="zh-CN"/>
              <a:t>）、负载均衡器（</a:t>
            </a:r>
            <a:r>
              <a:rPr lang="x-none" altLang="zh-CN"/>
              <a:t>ILoadBalancer</a:t>
            </a:r>
            <a:r>
              <a:rPr lang="zh-CN" altLang="zh-CN"/>
              <a:t>）、服务列表（</a:t>
            </a:r>
            <a:r>
              <a:rPr lang="x-none" altLang="zh-CN"/>
              <a:t>ServerList</a:t>
            </a:r>
            <a:r>
              <a:rPr lang="zh-CN" altLang="zh-CN"/>
              <a:t>）等核心组成结构</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209" y="2001404"/>
            <a:ext cx="11694570" cy="217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26334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Ribbon</a:t>
            </a:r>
            <a:r>
              <a:rPr lang="zh-CN" altLang="zh-CN"/>
              <a:t>负载均衡策略</a:t>
            </a:r>
            <a:endParaRPr lang="zh-CN" altLang="en-US"/>
          </a:p>
        </p:txBody>
      </p:sp>
      <p:graphicFrame>
        <p:nvGraphicFramePr>
          <p:cNvPr id="4" name="表格 3"/>
          <p:cNvGraphicFramePr>
            <a:graphicFrameLocks noGrp="1"/>
          </p:cNvGraphicFramePr>
          <p:nvPr>
            <p:extLst/>
          </p:nvPr>
        </p:nvGraphicFramePr>
        <p:xfrm>
          <a:off x="257161" y="917776"/>
          <a:ext cx="11613414" cy="3138834"/>
        </p:xfrm>
        <a:graphic>
          <a:graphicData uri="http://schemas.openxmlformats.org/drawingml/2006/table">
            <a:tbl>
              <a:tblPr firstRow="1" firstCol="1" lastRow="1" lastCol="1" bandRow="1" bandCol="1">
                <a:tableStyleId>{5940675A-B579-460E-94D1-54222C63F5DA}</a:tableStyleId>
              </a:tblPr>
              <a:tblGrid>
                <a:gridCol w="581033">
                  <a:extLst>
                    <a:ext uri="{9D8B030D-6E8A-4147-A177-3AD203B41FA5}">
                      <a16:colId xmlns:a16="http://schemas.microsoft.com/office/drawing/2014/main" val="2909685798"/>
                    </a:ext>
                  </a:extLst>
                </a:gridCol>
                <a:gridCol w="3358154">
                  <a:extLst>
                    <a:ext uri="{9D8B030D-6E8A-4147-A177-3AD203B41FA5}">
                      <a16:colId xmlns:a16="http://schemas.microsoft.com/office/drawing/2014/main" val="3050128543"/>
                    </a:ext>
                  </a:extLst>
                </a:gridCol>
                <a:gridCol w="7674227">
                  <a:extLst>
                    <a:ext uri="{9D8B030D-6E8A-4147-A177-3AD203B41FA5}">
                      <a16:colId xmlns:a16="http://schemas.microsoft.com/office/drawing/2014/main" val="48814011"/>
                    </a:ext>
                  </a:extLst>
                </a:gridCol>
              </a:tblGrid>
              <a:tr h="523139">
                <a:tc>
                  <a:txBody>
                    <a:bodyPr/>
                    <a:lstStyle/>
                    <a:p>
                      <a:pPr algn="ctr">
                        <a:spcAft>
                          <a:spcPts val="0"/>
                        </a:spcAft>
                      </a:pPr>
                      <a:r>
                        <a:rPr lang="en-US" sz="1400" b="1" kern="100">
                          <a:effectLst/>
                        </a:rPr>
                        <a:t>No.</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配置项</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描述</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38044659"/>
                  </a:ext>
                </a:extLst>
              </a:tr>
              <a:tr h="523139">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NFLoadBalancerClassName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a:t>
                      </a:r>
                      <a:r>
                        <a:rPr lang="en-US" sz="1400" kern="100">
                          <a:effectLst/>
                        </a:rPr>
                        <a:t>ILoadBalancer</a:t>
                      </a:r>
                      <a:r>
                        <a:rPr lang="zh-CN" sz="1400" kern="100">
                          <a:effectLst/>
                        </a:rPr>
                        <a:t>】为使用的微服务配置负载均衡器实现类</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50135448"/>
                  </a:ext>
                </a:extLst>
              </a:tr>
              <a:tr h="523139">
                <a:tc>
                  <a:txBody>
                    <a:bodyPr/>
                    <a:lstStyle/>
                    <a:p>
                      <a:pPr algn="ctr">
                        <a:spcAft>
                          <a:spcPts val="0"/>
                        </a:spcAft>
                      </a:pPr>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NFLoadBalancerRuleClassName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a:t>
                      </a:r>
                      <a:r>
                        <a:rPr lang="en-US" sz="1400" kern="100">
                          <a:effectLst/>
                        </a:rPr>
                        <a:t>IRule</a:t>
                      </a:r>
                      <a:r>
                        <a:rPr lang="zh-CN" sz="1400" kern="100">
                          <a:effectLst/>
                        </a:rPr>
                        <a:t>】为使用的微服务配置负载均衡算法实现类</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65563721"/>
                  </a:ext>
                </a:extLst>
              </a:tr>
              <a:tr h="523139">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NFLoadBalancerPingClassName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a:t>
                      </a:r>
                      <a:r>
                        <a:rPr lang="en-US" sz="1400" kern="100">
                          <a:effectLst/>
                        </a:rPr>
                        <a:t>IPing</a:t>
                      </a:r>
                      <a:r>
                        <a:rPr lang="zh-CN" sz="1400" kern="100">
                          <a:effectLst/>
                        </a:rPr>
                        <a:t>】为使用的微服务配置存活检查实现类</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30823488"/>
                  </a:ext>
                </a:extLst>
              </a:tr>
              <a:tr h="523139">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NIWSServerListClassName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a:t>
                      </a:r>
                      <a:r>
                        <a:rPr lang="en-US" sz="1400" kern="100">
                          <a:effectLst/>
                        </a:rPr>
                        <a:t>ServerList</a:t>
                      </a:r>
                      <a:r>
                        <a:rPr lang="zh-CN" sz="1400" kern="100">
                          <a:effectLst/>
                        </a:rPr>
                        <a:t>】为使用的微服务配置服务列表实现类</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12208988"/>
                  </a:ext>
                </a:extLst>
              </a:tr>
              <a:tr h="523139">
                <a:tc>
                  <a:txBody>
                    <a:bodyPr/>
                    <a:lstStyle/>
                    <a:p>
                      <a:pPr algn="ctr">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NIWSServerListFilterClassName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a:t>
                      </a:r>
                      <a:r>
                        <a:rPr lang="en-US" sz="1400" kern="100">
                          <a:effectLst/>
                        </a:rPr>
                        <a:t>ServiceListFilter</a:t>
                      </a:r>
                      <a:r>
                        <a:rPr lang="zh-CN" sz="1400" kern="100">
                          <a:effectLst/>
                        </a:rPr>
                        <a:t>】为使用的微服务配置服务列表过滤实现类</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39205870"/>
                  </a:ext>
                </a:extLst>
              </a:tr>
            </a:tbl>
          </a:graphicData>
        </a:graphic>
      </p:graphicFrame>
    </p:spTree>
    <p:extLst>
      <p:ext uri="{BB962C8B-B14F-4D97-AF65-F5344CB8AC3E}">
        <p14:creationId xmlns:p14="http://schemas.microsoft.com/office/powerpoint/2010/main" val="3084432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配置负载均衡策略</a:t>
            </a:r>
            <a:endParaRPr lang="zh-CN" altLang="en-US"/>
          </a:p>
        </p:txBody>
      </p:sp>
      <p:graphicFrame>
        <p:nvGraphicFramePr>
          <p:cNvPr id="4" name="表格 3"/>
          <p:cNvGraphicFramePr>
            <a:graphicFrameLocks noGrp="1"/>
          </p:cNvGraphicFramePr>
          <p:nvPr>
            <p:extLst/>
          </p:nvPr>
        </p:nvGraphicFramePr>
        <p:xfrm>
          <a:off x="174033" y="849086"/>
          <a:ext cx="11821231" cy="2467691"/>
        </p:xfrm>
        <a:graphic>
          <a:graphicData uri="http://schemas.openxmlformats.org/drawingml/2006/table">
            <a:tbl>
              <a:tblPr firstRow="1" firstCol="1" lastRow="1" lastCol="1" bandRow="1" bandCol="1">
                <a:tableStyleId>{5940675A-B579-460E-94D1-54222C63F5DA}</a:tableStyleId>
              </a:tblPr>
              <a:tblGrid>
                <a:gridCol w="11821231">
                  <a:extLst>
                    <a:ext uri="{9D8B030D-6E8A-4147-A177-3AD203B41FA5}">
                      <a16:colId xmlns:a16="http://schemas.microsoft.com/office/drawing/2014/main" val="3129845737"/>
                    </a:ext>
                  </a:extLst>
                </a:gridCol>
              </a:tblGrid>
              <a:tr h="2467691">
                <a:tc>
                  <a:txBody>
                    <a:bodyPr/>
                    <a:lstStyle/>
                    <a:p>
                      <a:r>
                        <a:rPr lang="en-US" sz="1600">
                          <a:effectLst/>
                        </a:rPr>
                        <a:t>dept.provider: 							# </a:t>
                      </a:r>
                      <a:r>
                        <a:rPr lang="zh-CN" sz="1600">
                          <a:effectLst/>
                        </a:rPr>
                        <a:t>微服务配置</a:t>
                      </a:r>
                      <a:r>
                        <a:rPr lang="en-US" sz="1600">
                          <a:effectLst/>
                        </a:rPr>
                        <a:t/>
                      </a:r>
                      <a:br>
                        <a:rPr lang="en-US" sz="1600">
                          <a:effectLst/>
                        </a:rPr>
                      </a:br>
                      <a:r>
                        <a:rPr lang="en-US" sz="1600">
                          <a:effectLst/>
                        </a:rPr>
                        <a:t>  ribbon: 							# Ribbon</a:t>
                      </a:r>
                      <a:r>
                        <a:rPr lang="zh-CN" sz="1600">
                          <a:effectLst/>
                        </a:rPr>
                        <a:t>负载均衡策略</a:t>
                      </a:r>
                      <a:r>
                        <a:rPr lang="en-US" sz="1600">
                          <a:effectLst/>
                        </a:rPr>
                        <a:t/>
                      </a:r>
                      <a:br>
                        <a:rPr lang="en-US" sz="1600">
                          <a:effectLst/>
                        </a:rPr>
                      </a:br>
                      <a:r>
                        <a:rPr lang="en-US" sz="1600">
                          <a:effectLst/>
                        </a:rPr>
                        <a:t>    NFLoadBalancerClassName: 	com.netflix.loadbalancer.DynamicServerListLoadBalancer 	# </a:t>
                      </a:r>
                      <a:r>
                        <a:rPr lang="zh-CN" sz="1600">
                          <a:effectLst/>
                        </a:rPr>
                        <a:t>负载均衡器</a:t>
                      </a:r>
                      <a:r>
                        <a:rPr lang="en-US" sz="1600">
                          <a:effectLst/>
                        </a:rPr>
                        <a:t/>
                      </a:r>
                      <a:br>
                        <a:rPr lang="en-US" sz="1600">
                          <a:effectLst/>
                        </a:rPr>
                      </a:br>
                      <a:r>
                        <a:rPr lang="en-US" sz="1600">
                          <a:effectLst/>
                        </a:rPr>
                        <a:t>    NFLoadBalancerRuleClassName: com.netflix.loadbalancer.RandomRule	# </a:t>
                      </a:r>
                      <a:r>
                        <a:rPr lang="zh-CN" sz="1600">
                          <a:effectLst/>
                        </a:rPr>
                        <a:t>负载均衡算法</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485222253"/>
                  </a:ext>
                </a:extLst>
              </a:tr>
            </a:tbl>
          </a:graphicData>
        </a:graphic>
      </p:graphicFrame>
    </p:spTree>
    <p:extLst>
      <p:ext uri="{BB962C8B-B14F-4D97-AF65-F5344CB8AC3E}">
        <p14:creationId xmlns:p14="http://schemas.microsoft.com/office/powerpoint/2010/main" val="16188612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Ribbon</a:t>
            </a:r>
            <a:r>
              <a:rPr lang="zh-CN" altLang="zh-CN"/>
              <a:t>核心类结构</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71" y="849087"/>
            <a:ext cx="11593846" cy="46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11848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修改</a:t>
            </a:r>
            <a:r>
              <a:rPr lang="en-US" altLang="zh-CN" smtClean="0"/>
              <a:t>hosts</a:t>
            </a:r>
            <a:endParaRPr lang="zh-CN" altLang="en-US"/>
          </a:p>
        </p:txBody>
      </p:sp>
      <p:sp>
        <p:nvSpPr>
          <p:cNvPr id="3" name="内容占位符 2"/>
          <p:cNvSpPr>
            <a:spLocks noGrp="1"/>
          </p:cNvSpPr>
          <p:nvPr>
            <p:ph idx="1"/>
          </p:nvPr>
        </p:nvSpPr>
        <p:spPr/>
        <p:txBody>
          <a:bodyPr/>
          <a:lstStyle/>
          <a:p>
            <a:r>
              <a:rPr lang="zh-CN" altLang="en-US" smtClean="0"/>
              <a:t>打开配置文件：</a:t>
            </a:r>
            <a:r>
              <a:rPr lang="en-US" altLang="zh-CN"/>
              <a:t>vi /</a:t>
            </a:r>
            <a:r>
              <a:rPr lang="en-US" altLang="zh-CN" smtClean="0"/>
              <a:t>etc/hosts</a:t>
            </a:r>
          </a:p>
          <a:p>
            <a:r>
              <a:rPr lang="zh-CN" altLang="en-US" smtClean="0"/>
              <a:t>增加配置项：</a:t>
            </a:r>
            <a:endParaRPr lang="en-US" altLang="zh-CN" smtClean="0"/>
          </a:p>
          <a:p>
            <a:pPr lvl="1"/>
            <a:r>
              <a:rPr lang="en-US" altLang="zh-CN"/>
              <a:t>192.168.190.151 nacos-cluster-a</a:t>
            </a:r>
          </a:p>
          <a:p>
            <a:pPr lvl="1"/>
            <a:r>
              <a:rPr lang="en-US" altLang="zh-CN"/>
              <a:t>192.168.190.152 nacos-cluster-b</a:t>
            </a:r>
          </a:p>
          <a:p>
            <a:pPr lvl="1"/>
            <a:r>
              <a:rPr lang="en-US" altLang="zh-CN"/>
              <a:t>192.168.190.153 nacos-cluster-c</a:t>
            </a:r>
          </a:p>
          <a:p>
            <a:pPr lvl="1"/>
            <a:endParaRPr lang="zh-CN" altLang="en-US"/>
          </a:p>
        </p:txBody>
      </p:sp>
    </p:spTree>
    <p:extLst>
      <p:ext uri="{BB962C8B-B14F-4D97-AF65-F5344CB8AC3E}">
        <p14:creationId xmlns:p14="http://schemas.microsoft.com/office/powerpoint/2010/main" val="18647239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RibbonAutoConfiguration</a:t>
            </a:r>
            <a:r>
              <a:rPr lang="zh-CN" altLang="zh-CN"/>
              <a:t>类结构</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3" y="957153"/>
            <a:ext cx="11770822" cy="502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04666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微服务集群扩容</a:t>
            </a:r>
            <a:endParaRPr lang="zh-CN" altLang="en-US"/>
          </a:p>
        </p:txBody>
      </p:sp>
      <p:sp>
        <p:nvSpPr>
          <p:cNvPr id="3" name="内容占位符 2"/>
          <p:cNvSpPr>
            <a:spLocks noGrp="1"/>
          </p:cNvSpPr>
          <p:nvPr>
            <p:ph idx="1"/>
          </p:nvPr>
        </p:nvSpPr>
        <p:spPr/>
        <p:txBody>
          <a:bodyPr/>
          <a:lstStyle/>
          <a:p>
            <a:r>
              <a:rPr lang="zh-CN" altLang="zh-CN"/>
              <a:t>为了提供更高效的微服务的处理性能，都需要根据当前不同的运行环境进行节点的扩充，这样一来在一个庞大的微服务集群中，根据服务实例上线的时间以及不同的并发量，就可能存在有不同硬件配置的服务主机</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94" y="2064732"/>
            <a:ext cx="11549399" cy="373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55353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控制台修改微服务权重</a:t>
            </a:r>
            <a:endParaRPr lang="zh-CN" altLang="en-US"/>
          </a:p>
        </p:txBody>
      </p:sp>
      <p:sp>
        <p:nvSpPr>
          <p:cNvPr id="3" name="内容占位符 2"/>
          <p:cNvSpPr>
            <a:spLocks noGrp="1"/>
          </p:cNvSpPr>
          <p:nvPr>
            <p:ph idx="1"/>
          </p:nvPr>
        </p:nvSpPr>
        <p:spPr/>
        <p:txBody>
          <a:bodyPr/>
          <a:lstStyle/>
          <a:p>
            <a:r>
              <a:rPr lang="zh-CN" altLang="zh-CN"/>
              <a:t>此时微服务集群中的主机就会由于硬件的配置而存在有处理性能高低的情况，而考虑到集群的稳定性，应该首先分配性能较高的服务主机，而后降低初期集群服务器的访问几率，而要想实现这样的选择，就可以为不同的微服务实例配置不同的访问权重，这样通过一定的</a:t>
            </a:r>
            <a:r>
              <a:rPr lang="en-US" altLang="zh-CN"/>
              <a:t>Ribbon</a:t>
            </a:r>
            <a:r>
              <a:rPr lang="zh-CN" altLang="zh-CN"/>
              <a:t>算法实现高权重主机的优先调用，为了简化用户的权重配置，所有在</a:t>
            </a:r>
            <a:r>
              <a:rPr lang="en-US" altLang="zh-CN"/>
              <a:t>Nacos</a:t>
            </a:r>
            <a:r>
              <a:rPr lang="zh-CN" altLang="zh-CN"/>
              <a:t>中注册的微服务都可以动态的进行权重的调整</a:t>
            </a:r>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883" y="2738061"/>
            <a:ext cx="11731221" cy="380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4881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微服务提供端注册配置</a:t>
            </a:r>
            <a:endParaRPr lang="zh-CN" altLang="en-US"/>
          </a:p>
        </p:txBody>
      </p:sp>
      <p:graphicFrame>
        <p:nvGraphicFramePr>
          <p:cNvPr id="4" name="表格 3"/>
          <p:cNvGraphicFramePr>
            <a:graphicFrameLocks noGrp="1"/>
          </p:cNvGraphicFramePr>
          <p:nvPr>
            <p:extLst/>
          </p:nvPr>
        </p:nvGraphicFramePr>
        <p:xfrm>
          <a:off x="199924" y="849087"/>
          <a:ext cx="11737152" cy="5817720"/>
        </p:xfrm>
        <a:graphic>
          <a:graphicData uri="http://schemas.openxmlformats.org/drawingml/2006/table">
            <a:tbl>
              <a:tblPr firstRow="1" firstCol="1" lastRow="1" lastCol="1" bandRow="1" bandCol="1">
                <a:tableStyleId>{5940675A-B579-460E-94D1-54222C63F5DA}</a:tableStyleId>
              </a:tblPr>
              <a:tblGrid>
                <a:gridCol w="2766065">
                  <a:extLst>
                    <a:ext uri="{9D8B030D-6E8A-4147-A177-3AD203B41FA5}">
                      <a16:colId xmlns:a16="http://schemas.microsoft.com/office/drawing/2014/main" val="628600901"/>
                    </a:ext>
                  </a:extLst>
                </a:gridCol>
                <a:gridCol w="8971087">
                  <a:extLst>
                    <a:ext uri="{9D8B030D-6E8A-4147-A177-3AD203B41FA5}">
                      <a16:colId xmlns:a16="http://schemas.microsoft.com/office/drawing/2014/main" val="3243085042"/>
                    </a:ext>
                  </a:extLst>
                </a:gridCol>
              </a:tblGrid>
              <a:tr h="1939240">
                <a:tc>
                  <a:txBody>
                    <a:bodyPr/>
                    <a:lstStyle/>
                    <a:p>
                      <a:pPr algn="just">
                        <a:spcAft>
                          <a:spcPts val="0"/>
                        </a:spcAft>
                      </a:pPr>
                      <a:r>
                        <a:rPr lang="en-US" sz="1600" b="1" kern="100">
                          <a:effectLst/>
                        </a:rPr>
                        <a:t>provider-dept-8001</a:t>
                      </a:r>
                      <a:r>
                        <a:rPr lang="zh-CN" sz="1600" b="1" kern="100">
                          <a:effectLst/>
                        </a:rPr>
                        <a:t>配置：</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nacos: 				# Nacos</a:t>
                      </a:r>
                      <a:r>
                        <a:rPr lang="zh-CN" sz="1600">
                          <a:effectLst/>
                        </a:rPr>
                        <a:t>注册中心</a:t>
                      </a:r>
                      <a:r>
                        <a:rPr lang="en-US" sz="1600">
                          <a:effectLst/>
                        </a:rPr>
                        <a:t/>
                      </a:r>
                      <a:br>
                        <a:rPr lang="en-US" sz="1600">
                          <a:effectLst/>
                        </a:rPr>
                      </a:br>
                      <a:r>
                        <a:rPr lang="en-US" sz="1600">
                          <a:effectLst/>
                        </a:rPr>
                        <a:t>      discovery: 				# </a:t>
                      </a:r>
                      <a:r>
                        <a:rPr lang="zh-CN" sz="1600">
                          <a:effectLst/>
                        </a:rPr>
                        <a:t>发现服务</a:t>
                      </a:r>
                      <a:r>
                        <a:rPr lang="en-US" sz="1600">
                          <a:effectLst/>
                        </a:rPr>
                        <a:t/>
                      </a:r>
                      <a:br>
                        <a:rPr lang="en-US" sz="1600">
                          <a:effectLst/>
                        </a:rPr>
                      </a:br>
                      <a:r>
                        <a:rPr lang="en-US" sz="1600">
                          <a:effectLst/>
                        </a:rPr>
                        <a:t>        weight: 10 			# </a:t>
                      </a:r>
                      <a:r>
                        <a:rPr lang="zh-CN" sz="1600">
                          <a:effectLst/>
                        </a:rPr>
                        <a:t>服务权重</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256140322"/>
                  </a:ext>
                </a:extLst>
              </a:tr>
              <a:tr h="1939240">
                <a:tc>
                  <a:txBody>
                    <a:bodyPr/>
                    <a:lstStyle/>
                    <a:p>
                      <a:pPr algn="just">
                        <a:spcAft>
                          <a:spcPts val="0"/>
                        </a:spcAft>
                      </a:pPr>
                      <a:r>
                        <a:rPr lang="en-US" sz="1600" b="1" kern="100">
                          <a:effectLst/>
                        </a:rPr>
                        <a:t>provider-dept-8002</a:t>
                      </a:r>
                      <a:r>
                        <a:rPr lang="zh-CN" sz="1600" b="1" kern="100">
                          <a:effectLst/>
                        </a:rPr>
                        <a:t>配置：</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nacos: 				# Nacos</a:t>
                      </a:r>
                      <a:r>
                        <a:rPr lang="zh-CN" sz="1600">
                          <a:effectLst/>
                        </a:rPr>
                        <a:t>注册中心</a:t>
                      </a:r>
                      <a:r>
                        <a:rPr lang="en-US" sz="1600">
                          <a:effectLst/>
                        </a:rPr>
                        <a:t/>
                      </a:r>
                      <a:br>
                        <a:rPr lang="en-US" sz="1600">
                          <a:effectLst/>
                        </a:rPr>
                      </a:br>
                      <a:r>
                        <a:rPr lang="en-US" sz="1600">
                          <a:effectLst/>
                        </a:rPr>
                        <a:t>      discovery: 				# </a:t>
                      </a:r>
                      <a:r>
                        <a:rPr lang="zh-CN" sz="1600">
                          <a:effectLst/>
                        </a:rPr>
                        <a:t>发现服务</a:t>
                      </a:r>
                      <a:r>
                        <a:rPr lang="en-US" sz="1600">
                          <a:effectLst/>
                        </a:rPr>
                        <a:t/>
                      </a:r>
                      <a:br>
                        <a:rPr lang="en-US" sz="1600">
                          <a:effectLst/>
                        </a:rPr>
                      </a:br>
                      <a:r>
                        <a:rPr lang="en-US" sz="1600">
                          <a:effectLst/>
                        </a:rPr>
                        <a:t>        weight: 50 			# </a:t>
                      </a:r>
                      <a:r>
                        <a:rPr lang="zh-CN" sz="1600">
                          <a:effectLst/>
                        </a:rPr>
                        <a:t>服务权重</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062813532"/>
                  </a:ext>
                </a:extLst>
              </a:tr>
              <a:tr h="1939240">
                <a:tc>
                  <a:txBody>
                    <a:bodyPr/>
                    <a:lstStyle/>
                    <a:p>
                      <a:pPr algn="just">
                        <a:spcAft>
                          <a:spcPts val="0"/>
                        </a:spcAft>
                      </a:pPr>
                      <a:r>
                        <a:rPr lang="en-US" sz="1600" b="1" kern="100">
                          <a:effectLst/>
                        </a:rPr>
                        <a:t>provider-dept-8003</a:t>
                      </a:r>
                      <a:r>
                        <a:rPr lang="zh-CN" sz="1600" b="1" kern="100">
                          <a:effectLst/>
                        </a:rPr>
                        <a:t>配置：</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nacos: 				# Nacos</a:t>
                      </a:r>
                      <a:r>
                        <a:rPr lang="zh-CN" sz="1600">
                          <a:effectLst/>
                        </a:rPr>
                        <a:t>注册中心</a:t>
                      </a:r>
                      <a:r>
                        <a:rPr lang="en-US" sz="1600">
                          <a:effectLst/>
                        </a:rPr>
                        <a:t/>
                      </a:r>
                      <a:br>
                        <a:rPr lang="en-US" sz="1600">
                          <a:effectLst/>
                        </a:rPr>
                      </a:br>
                      <a:r>
                        <a:rPr lang="en-US" sz="1600">
                          <a:effectLst/>
                        </a:rPr>
                        <a:t>      discovery: 				# </a:t>
                      </a:r>
                      <a:r>
                        <a:rPr lang="zh-CN" sz="1600">
                          <a:effectLst/>
                        </a:rPr>
                        <a:t>发现服务</a:t>
                      </a:r>
                      <a:r>
                        <a:rPr lang="en-US" sz="1600">
                          <a:effectLst/>
                        </a:rPr>
                        <a:t/>
                      </a:r>
                      <a:br>
                        <a:rPr lang="en-US" sz="1600">
                          <a:effectLst/>
                        </a:rPr>
                      </a:br>
                      <a:r>
                        <a:rPr lang="en-US" sz="1600">
                          <a:effectLst/>
                        </a:rPr>
                        <a:t>        weight: 90 			# </a:t>
                      </a:r>
                      <a:r>
                        <a:rPr lang="zh-CN" sz="1600">
                          <a:effectLst/>
                        </a:rPr>
                        <a:t>服务权重</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797459904"/>
                  </a:ext>
                </a:extLst>
              </a:tr>
            </a:tbl>
          </a:graphicData>
        </a:graphic>
      </p:graphicFrame>
    </p:spTree>
    <p:extLst>
      <p:ext uri="{BB962C8B-B14F-4D97-AF65-F5344CB8AC3E}">
        <p14:creationId xmlns:p14="http://schemas.microsoft.com/office/powerpoint/2010/main" val="3200684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负载均衡算法</a:t>
            </a:r>
            <a:endParaRPr lang="zh-CN" altLang="en-US"/>
          </a:p>
        </p:txBody>
      </p:sp>
      <p:graphicFrame>
        <p:nvGraphicFramePr>
          <p:cNvPr id="4" name="表格 3"/>
          <p:cNvGraphicFramePr>
            <a:graphicFrameLocks noGrp="1"/>
          </p:cNvGraphicFramePr>
          <p:nvPr>
            <p:extLst/>
          </p:nvPr>
        </p:nvGraphicFramePr>
        <p:xfrm>
          <a:off x="223909" y="849087"/>
          <a:ext cx="11746418" cy="5834346"/>
        </p:xfrm>
        <a:graphic>
          <a:graphicData uri="http://schemas.openxmlformats.org/drawingml/2006/table">
            <a:tbl>
              <a:tblPr firstRow="1" firstCol="1" lastRow="1" lastCol="1" bandRow="1" bandCol="1">
                <a:tableStyleId>{5940675A-B579-460E-94D1-54222C63F5DA}</a:tableStyleId>
              </a:tblPr>
              <a:tblGrid>
                <a:gridCol w="11746418">
                  <a:extLst>
                    <a:ext uri="{9D8B030D-6E8A-4147-A177-3AD203B41FA5}">
                      <a16:colId xmlns:a16="http://schemas.microsoft.com/office/drawing/2014/main" val="2134762233"/>
                    </a:ext>
                  </a:extLst>
                </a:gridCol>
              </a:tblGrid>
              <a:tr h="5834346">
                <a:tc>
                  <a:txBody>
                    <a:bodyPr/>
                    <a:lstStyle/>
                    <a:p>
                      <a:r>
                        <a:rPr lang="en-US" sz="1600">
                          <a:effectLst/>
                        </a:rPr>
                        <a:t>package muyan.yootk.loadbalancer.rule;</a:t>
                      </a:r>
                      <a:br>
                        <a:rPr lang="en-US" sz="1600">
                          <a:effectLst/>
                        </a:rPr>
                      </a:br>
                      <a:r>
                        <a:rPr lang="en-US" sz="1600">
                          <a:effectLst/>
                        </a:rPr>
                        <a:t>public class NacosWeightRule extends AbstractLoadBalancerRule {	// Nacos</a:t>
                      </a:r>
                      <a:r>
                        <a:rPr lang="zh-CN" sz="1600">
                          <a:effectLst/>
                        </a:rPr>
                        <a:t>权重规则</a:t>
                      </a:r>
                      <a:r>
                        <a:rPr lang="en-US" sz="1600">
                          <a:effectLst/>
                        </a:rPr>
                        <a:t/>
                      </a:r>
                      <a:br>
                        <a:rPr lang="en-US" sz="1600">
                          <a:effectLst/>
                        </a:rPr>
                      </a:br>
                      <a:r>
                        <a:rPr lang="en-US" sz="1600">
                          <a:effectLst/>
                        </a:rPr>
                        <a:t>    @Autowired</a:t>
                      </a:r>
                      <a:br>
                        <a:rPr lang="en-US" sz="1600">
                          <a:effectLst/>
                        </a:rPr>
                      </a:br>
                      <a:r>
                        <a:rPr lang="en-US" sz="1600">
                          <a:effectLst/>
                        </a:rPr>
                        <a:t>    private NacosDiscoveryProperties nacosDiscoveryProperties ; 	// Nacos</a:t>
                      </a:r>
                      <a:r>
                        <a:rPr lang="zh-CN" sz="1600">
                          <a:effectLst/>
                        </a:rPr>
                        <a:t>发现服务</a:t>
                      </a:r>
                      <a:r>
                        <a:rPr lang="en-US" sz="1600">
                          <a:effectLst/>
                        </a:rPr>
                        <a:t/>
                      </a:r>
                      <a:br>
                        <a:rPr lang="en-US" sz="1600">
                          <a:effectLst/>
                        </a:rPr>
                      </a:br>
                      <a:r>
                        <a:rPr lang="en-US" sz="1600">
                          <a:effectLst/>
                        </a:rPr>
                        <a:t>    @Override</a:t>
                      </a:r>
                      <a:br>
                        <a:rPr lang="en-US" sz="1600">
                          <a:effectLst/>
                        </a:rPr>
                      </a:br>
                      <a:r>
                        <a:rPr lang="en-US" sz="1600">
                          <a:effectLst/>
                        </a:rPr>
                        <a:t>    public void initWithNiwsConfig(IClientConfig clientConfig) {}	// </a:t>
                      </a:r>
                      <a:r>
                        <a:rPr lang="zh-CN" sz="1600">
                          <a:effectLst/>
                        </a:rPr>
                        <a:t>配置数据初始化</a:t>
                      </a:r>
                      <a:r>
                        <a:rPr lang="en-US" sz="1600">
                          <a:effectLst/>
                        </a:rPr>
                        <a:t/>
                      </a:r>
                      <a:br>
                        <a:rPr lang="en-US" sz="1600">
                          <a:effectLst/>
                        </a:rPr>
                      </a:br>
                      <a:r>
                        <a:rPr lang="en-US" sz="1600">
                          <a:effectLst/>
                        </a:rPr>
                        <a:t>    @Override</a:t>
                      </a:r>
                      <a:br>
                        <a:rPr lang="en-US" sz="1600">
                          <a:effectLst/>
                        </a:rPr>
                      </a:br>
                      <a:r>
                        <a:rPr lang="en-US" sz="1600">
                          <a:effectLst/>
                        </a:rPr>
                        <a:t>    public Server choose(Object key) { 				// </a:t>
                      </a:r>
                      <a:r>
                        <a:rPr lang="zh-CN" sz="1600">
                          <a:effectLst/>
                        </a:rPr>
                        <a:t>服务选择</a:t>
                      </a:r>
                      <a:r>
                        <a:rPr lang="en-US" sz="1600">
                          <a:effectLst/>
                        </a:rPr>
                        <a:t/>
                      </a:r>
                      <a:br>
                        <a:rPr lang="en-US" sz="1600">
                          <a:effectLst/>
                        </a:rPr>
                      </a:br>
                      <a:r>
                        <a:rPr lang="en-US" sz="1600">
                          <a:effectLst/>
                        </a:rPr>
                        <a:t>        try { 							// ribbon</a:t>
                      </a:r>
                      <a:r>
                        <a:rPr lang="zh-CN" sz="1600">
                          <a:effectLst/>
                        </a:rPr>
                        <a:t>入口</a:t>
                      </a:r>
                      <a:r>
                        <a:rPr lang="en-US" sz="1600">
                          <a:effectLst/>
                        </a:rPr>
                        <a:t/>
                      </a:r>
                      <a:br>
                        <a:rPr lang="en-US" sz="1600">
                          <a:effectLst/>
                        </a:rPr>
                      </a:br>
                      <a:r>
                        <a:rPr lang="en-US" sz="1600">
                          <a:effectLst/>
                        </a:rPr>
                        <a:t>            BaseLoadBalancer loadBalancer = (BaseLoadBalancer) 		super.getLoadBalancer();				// </a:t>
                      </a:r>
                      <a:r>
                        <a:rPr lang="zh-CN" sz="1600">
                          <a:effectLst/>
                        </a:rPr>
                        <a:t>获取负载均衡器</a:t>
                      </a:r>
                      <a:r>
                        <a:rPr lang="en-US" sz="1600">
                          <a:effectLst/>
                        </a:rPr>
                        <a:t/>
                      </a:r>
                      <a:br>
                        <a:rPr lang="en-US" sz="1600">
                          <a:effectLst/>
                        </a:rPr>
                      </a:br>
                      <a:r>
                        <a:rPr lang="en-US" sz="1600">
                          <a:effectLst/>
                        </a:rPr>
                        <a:t>            String name = loadBalancer.getName();			// </a:t>
                      </a:r>
                      <a:r>
                        <a:rPr lang="zh-CN" sz="1600">
                          <a:effectLst/>
                        </a:rPr>
                        <a:t>调用微服务名称</a:t>
                      </a:r>
                      <a:r>
                        <a:rPr lang="en-US" sz="1600">
                          <a:effectLst/>
                        </a:rPr>
                        <a:t/>
                      </a:r>
                      <a:br>
                        <a:rPr lang="en-US" sz="1600">
                          <a:effectLst/>
                        </a:rPr>
                      </a:br>
                      <a:r>
                        <a:rPr lang="en-US" sz="1600">
                          <a:effectLst/>
                        </a:rPr>
                        <a:t>            NamingService namingService = nacosDiscoveryProperties		.namingServiceInstance();				// </a:t>
                      </a:r>
                      <a:r>
                        <a:rPr lang="zh-CN" sz="1600">
                          <a:effectLst/>
                        </a:rPr>
                        <a:t>命名发现</a:t>
                      </a:r>
                      <a:r>
                        <a:rPr lang="en-US" sz="1600">
                          <a:effectLst/>
                        </a:rPr>
                        <a:t/>
                      </a:r>
                      <a:br>
                        <a:rPr lang="en-US" sz="1600">
                          <a:effectLst/>
                        </a:rPr>
                      </a:br>
                      <a:r>
                        <a:rPr lang="en-US" sz="1600">
                          <a:effectLst/>
                        </a:rPr>
                        <a:t>            // Nacos</a:t>
                      </a:r>
                      <a:r>
                        <a:rPr lang="zh-CN" sz="1600">
                          <a:effectLst/>
                        </a:rPr>
                        <a:t>客户端自动提供有基于权重实现的负载均衡调度算法，直接通过其查询实例即可</a:t>
                      </a:r>
                      <a:r>
                        <a:rPr lang="en-US" sz="1600">
                          <a:effectLst/>
                        </a:rPr>
                        <a:t/>
                      </a:r>
                      <a:br>
                        <a:rPr lang="en-US" sz="1600">
                          <a:effectLst/>
                        </a:rPr>
                      </a:br>
                      <a:r>
                        <a:rPr lang="en-US" sz="1600">
                          <a:effectLst/>
                        </a:rPr>
                        <a:t>            Instance instance = namingService.selectOneHealthyInstance(name, 		this.nacosDiscoveryProperties.getGroup());</a:t>
                      </a:r>
                      <a:br>
                        <a:rPr lang="en-US" sz="1600">
                          <a:effectLst/>
                        </a:rPr>
                      </a:br>
                      <a:r>
                        <a:rPr lang="en-US" sz="1600">
                          <a:effectLst/>
                        </a:rPr>
                        <a:t>            return new NacosServer(instance); 			// </a:t>
                      </a:r>
                      <a:r>
                        <a:rPr lang="zh-CN" sz="1600">
                          <a:effectLst/>
                        </a:rPr>
                        <a:t>返回</a:t>
                      </a:r>
                      <a:r>
                        <a:rPr lang="en-US" sz="1600">
                          <a:effectLst/>
                        </a:rPr>
                        <a:t>Nacos</a:t>
                      </a:r>
                      <a:r>
                        <a:rPr lang="zh-CN" sz="1600">
                          <a:effectLst/>
                        </a:rPr>
                        <a:t>实例</a:t>
                      </a:r>
                      <a:r>
                        <a:rPr lang="en-US" sz="1600">
                          <a:effectLst/>
                        </a:rPr>
                        <a:t/>
                      </a:r>
                      <a:br>
                        <a:rPr lang="en-US" sz="1600">
                          <a:effectLst/>
                        </a:rPr>
                      </a:br>
                      <a:r>
                        <a:rPr lang="en-US" sz="1600">
                          <a:effectLst/>
                        </a:rPr>
                        <a:t>        } catch (NacosException e) {</a:t>
                      </a:r>
                      <a:br>
                        <a:rPr lang="en-US" sz="1600">
                          <a:effectLst/>
                        </a:rPr>
                      </a:br>
                      <a:r>
                        <a:rPr lang="en-US" sz="1600">
                          <a:effectLst/>
                        </a:rPr>
                        <a:t>            return null;</a:t>
                      </a:r>
                      <a:br>
                        <a:rPr lang="en-US" sz="1600">
                          <a:effectLst/>
                        </a:rPr>
                      </a:br>
                      <a:r>
                        <a:rPr lang="en-US" sz="1600">
                          <a:effectLst/>
                        </a:rPr>
                        <a:t>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722975818"/>
                  </a:ext>
                </a:extLst>
              </a:tr>
            </a:tbl>
          </a:graphicData>
        </a:graphic>
      </p:graphicFrame>
    </p:spTree>
    <p:extLst>
      <p:ext uri="{BB962C8B-B14F-4D97-AF65-F5344CB8AC3E}">
        <p14:creationId xmlns:p14="http://schemas.microsoft.com/office/powerpoint/2010/main" val="271081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DeptProviderRibbonConfig</a:t>
            </a:r>
            <a:r>
              <a:rPr lang="zh-CN" altLang="zh-CN"/>
              <a:t>配置类</a:t>
            </a:r>
            <a:endParaRPr lang="zh-CN" altLang="en-US"/>
          </a:p>
        </p:txBody>
      </p:sp>
      <p:graphicFrame>
        <p:nvGraphicFramePr>
          <p:cNvPr id="4" name="表格 3"/>
          <p:cNvGraphicFramePr>
            <a:graphicFrameLocks noGrp="1"/>
          </p:cNvGraphicFramePr>
          <p:nvPr>
            <p:extLst/>
          </p:nvPr>
        </p:nvGraphicFramePr>
        <p:xfrm>
          <a:off x="207283" y="849087"/>
          <a:ext cx="11754731" cy="5817720"/>
        </p:xfrm>
        <a:graphic>
          <a:graphicData uri="http://schemas.openxmlformats.org/drawingml/2006/table">
            <a:tbl>
              <a:tblPr firstRow="1" firstCol="1" lastRow="1" lastCol="1" bandRow="1" bandCol="1">
                <a:tableStyleId>{5940675A-B579-460E-94D1-54222C63F5DA}</a:tableStyleId>
              </a:tblPr>
              <a:tblGrid>
                <a:gridCol w="11754731">
                  <a:extLst>
                    <a:ext uri="{9D8B030D-6E8A-4147-A177-3AD203B41FA5}">
                      <a16:colId xmlns:a16="http://schemas.microsoft.com/office/drawing/2014/main" val="1854368576"/>
                    </a:ext>
                  </a:extLst>
                </a:gridCol>
              </a:tblGrid>
              <a:tr h="5817720">
                <a:tc>
                  <a:txBody>
                    <a:bodyPr/>
                    <a:lstStyle/>
                    <a:p>
                      <a:r>
                        <a:rPr lang="en-US" sz="1800">
                          <a:effectLst/>
                        </a:rPr>
                        <a:t>package muyan.yootk.config.ribbon; 				// </a:t>
                      </a:r>
                      <a:r>
                        <a:rPr lang="zh-CN" sz="1800">
                          <a:effectLst/>
                        </a:rPr>
                        <a:t>与主应用扫描包不同</a:t>
                      </a:r>
                      <a:r>
                        <a:rPr lang="en-US" sz="1800">
                          <a:effectLst/>
                        </a:rPr>
                        <a:t/>
                      </a:r>
                      <a:br>
                        <a:rPr lang="en-US" sz="1800">
                          <a:effectLst/>
                        </a:rPr>
                      </a:br>
                      <a:r>
                        <a:rPr lang="en-US" sz="1800">
                          <a:effectLst/>
                        </a:rPr>
                        <a:t>@Configuration 							// </a:t>
                      </a:r>
                      <a:r>
                        <a:rPr lang="zh-CN" sz="1800">
                          <a:effectLst/>
                        </a:rPr>
                        <a:t>配置类</a:t>
                      </a:r>
                      <a:r>
                        <a:rPr lang="en-US" sz="1800">
                          <a:effectLst/>
                        </a:rPr>
                        <a:t/>
                      </a:r>
                      <a:br>
                        <a:rPr lang="en-US" sz="1800">
                          <a:effectLst/>
                        </a:rPr>
                      </a:br>
                      <a:r>
                        <a:rPr lang="en-US" sz="1800">
                          <a:effectLst/>
                        </a:rPr>
                        <a:t>public class DeptProviderRibbonConfig {</a:t>
                      </a:r>
                      <a:br>
                        <a:rPr lang="en-US" sz="1800">
                          <a:effectLst/>
                        </a:rPr>
                      </a:br>
                      <a:r>
                        <a:rPr lang="en-US" sz="1800">
                          <a:effectLst/>
                        </a:rPr>
                        <a:t>    @Bean  							// Bean</a:t>
                      </a:r>
                      <a:r>
                        <a:rPr lang="zh-CN" sz="1800">
                          <a:effectLst/>
                        </a:rPr>
                        <a:t>注册</a:t>
                      </a:r>
                      <a:r>
                        <a:rPr lang="en-US" sz="1800">
                          <a:effectLst/>
                        </a:rPr>
                        <a:t/>
                      </a:r>
                      <a:br>
                        <a:rPr lang="en-US" sz="1800">
                          <a:effectLst/>
                        </a:rPr>
                      </a:br>
                      <a:r>
                        <a:rPr lang="en-US" sz="1800">
                          <a:effectLst/>
                        </a:rPr>
                        <a:t>    public IRule ribbonRule() {</a:t>
                      </a:r>
                      <a:br>
                        <a:rPr lang="en-US" sz="1800">
                          <a:effectLst/>
                        </a:rPr>
                      </a:br>
                      <a:r>
                        <a:rPr lang="en-US" sz="1800">
                          <a:effectLst/>
                        </a:rPr>
                        <a:t>        return new NacosWeightRule();				// </a:t>
                      </a:r>
                      <a:r>
                        <a:rPr lang="zh-CN" sz="1800">
                          <a:effectLst/>
                        </a:rPr>
                        <a:t>随机读取</a:t>
                      </a:r>
                      <a:r>
                        <a:rPr lang="en-US" sz="1800">
                          <a:effectLst/>
                        </a:rPr>
                        <a:t/>
                      </a:r>
                      <a:br>
                        <a:rPr lang="en-US" sz="1800">
                          <a:effectLst/>
                        </a:rPr>
                      </a:br>
                      <a:r>
                        <a:rPr lang="en-US" sz="1800">
                          <a:effectLst/>
                        </a:rPr>
                        <a:t>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3009191289"/>
                  </a:ext>
                </a:extLst>
              </a:tr>
            </a:tbl>
          </a:graphicData>
        </a:graphic>
      </p:graphicFrame>
    </p:spTree>
    <p:extLst>
      <p:ext uri="{BB962C8B-B14F-4D97-AF65-F5344CB8AC3E}">
        <p14:creationId xmlns:p14="http://schemas.microsoft.com/office/powerpoint/2010/main" val="3335183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配置类</a:t>
            </a:r>
            <a:endParaRPr lang="zh-CN" altLang="en-US"/>
          </a:p>
        </p:txBody>
      </p:sp>
      <p:graphicFrame>
        <p:nvGraphicFramePr>
          <p:cNvPr id="4" name="表格 3"/>
          <p:cNvGraphicFramePr>
            <a:graphicFrameLocks noGrp="1"/>
          </p:cNvGraphicFramePr>
          <p:nvPr>
            <p:extLst/>
          </p:nvPr>
        </p:nvGraphicFramePr>
        <p:xfrm>
          <a:off x="240534" y="915698"/>
          <a:ext cx="11696541" cy="854913"/>
        </p:xfrm>
        <a:graphic>
          <a:graphicData uri="http://schemas.openxmlformats.org/drawingml/2006/table">
            <a:tbl>
              <a:tblPr firstRow="1" firstCol="1" lastRow="1" lastCol="1" bandRow="1" bandCol="1">
                <a:tableStyleId>{5940675A-B579-460E-94D1-54222C63F5DA}</a:tableStyleId>
              </a:tblPr>
              <a:tblGrid>
                <a:gridCol w="11696541">
                  <a:extLst>
                    <a:ext uri="{9D8B030D-6E8A-4147-A177-3AD203B41FA5}">
                      <a16:colId xmlns:a16="http://schemas.microsoft.com/office/drawing/2014/main" val="3718240716"/>
                    </a:ext>
                  </a:extLst>
                </a:gridCol>
              </a:tblGrid>
              <a:tr h="854913">
                <a:tc>
                  <a:txBody>
                    <a:bodyPr/>
                    <a:lstStyle/>
                    <a:p>
                      <a:r>
                        <a:rPr lang="en-US" sz="1600">
                          <a:effectLst/>
                        </a:rPr>
                        <a:t>@RibbonClient(name = "dept.provider", configuration = DeptProviderRibbonConfig.class) 			// </a:t>
                      </a:r>
                      <a:r>
                        <a:rPr lang="zh-CN" sz="1600">
                          <a:effectLst/>
                        </a:rPr>
                        <a:t>负载均衡策略</a:t>
                      </a:r>
                      <a:r>
                        <a:rPr lang="en-US" sz="1600">
                          <a:effectLst/>
                        </a:rPr>
                        <a:t/>
                      </a:r>
                      <a:br>
                        <a:rPr lang="en-US" sz="1600">
                          <a:effectLst/>
                        </a:rPr>
                      </a:br>
                      <a:r>
                        <a:rPr lang="en-US" sz="1600">
                          <a:effectLst/>
                        </a:rPr>
                        <a:t>public class StartConsumerApplication {}</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587392945"/>
                  </a:ext>
                </a:extLst>
              </a:tr>
            </a:tbl>
          </a:graphicData>
        </a:graphic>
      </p:graphicFrame>
    </p:spTree>
    <p:extLst>
      <p:ext uri="{BB962C8B-B14F-4D97-AF65-F5344CB8AC3E}">
        <p14:creationId xmlns:p14="http://schemas.microsoft.com/office/powerpoint/2010/main" val="3383126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服务分布式部署</a:t>
            </a:r>
            <a:endParaRPr lang="zh-CN" altLang="en-US"/>
          </a:p>
        </p:txBody>
      </p:sp>
      <p:sp>
        <p:nvSpPr>
          <p:cNvPr id="3" name="内容占位符 2"/>
          <p:cNvSpPr>
            <a:spLocks noGrp="1"/>
          </p:cNvSpPr>
          <p:nvPr>
            <p:ph idx="1"/>
          </p:nvPr>
        </p:nvSpPr>
        <p:spPr/>
        <p:txBody>
          <a:bodyPr>
            <a:normAutofit lnSpcReduction="10000"/>
          </a:bodyPr>
          <a:lstStyle/>
          <a:p>
            <a:r>
              <a:rPr lang="zh-CN" altLang="zh-CN"/>
              <a:t>一个庞大的微服务集群在设计时必然要充分的考虑到</a:t>
            </a:r>
            <a:r>
              <a:rPr lang="en-US" altLang="zh-CN"/>
              <a:t>HA</a:t>
            </a:r>
            <a:r>
              <a:rPr lang="zh-CN" altLang="zh-CN"/>
              <a:t>高可用机制，所以即便微服务有很多的服务节点，也不应该将其统一部署在一个机房之中，而是在不同的机房中保存有若干个服务节点，每个机房的节点都是一个</a:t>
            </a:r>
            <a:r>
              <a:rPr lang="en-US" altLang="zh-CN"/>
              <a:t>Nacos</a:t>
            </a:r>
            <a:r>
              <a:rPr lang="zh-CN" altLang="zh-CN"/>
              <a:t>集群，而后依靠</a:t>
            </a:r>
            <a:r>
              <a:rPr lang="en-US" altLang="zh-CN"/>
              <a:t>Nacos</a:t>
            </a:r>
            <a:r>
              <a:rPr lang="zh-CN" altLang="zh-CN"/>
              <a:t>提供的领域模型实现逻辑上的绑</a:t>
            </a:r>
            <a:r>
              <a:rPr lang="zh-CN" altLang="zh-CN" smtClean="0"/>
              <a:t>定</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zh-CN"/>
              <a:t>如果说此时微服务消费端部署在“北京机房”之中（集群名称同样为“</a:t>
            </a:r>
            <a:r>
              <a:rPr lang="en-US" altLang="zh-CN"/>
              <a:t>MuyanCluster</a:t>
            </a:r>
            <a:r>
              <a:rPr lang="zh-CN" altLang="zh-CN"/>
              <a:t>”），这样就应该优先访问同集群中的服务实例，从而得到最佳的处理性能，如果当前机房没有可用实例存在，则再去访问其它集群，那么此时就可以自定义一个</a:t>
            </a:r>
            <a:r>
              <a:rPr lang="en-US" altLang="zh-CN"/>
              <a:t>Ribbon</a:t>
            </a:r>
            <a:r>
              <a:rPr lang="zh-CN" altLang="zh-CN"/>
              <a:t>负载均衡算法</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03" y="2222711"/>
            <a:ext cx="11671381" cy="2584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6736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集群优先调用的负载均衡算法</a:t>
            </a:r>
            <a:endParaRPr lang="zh-CN" altLang="en-US"/>
          </a:p>
        </p:txBody>
      </p:sp>
      <p:graphicFrame>
        <p:nvGraphicFramePr>
          <p:cNvPr id="4" name="表格 3"/>
          <p:cNvGraphicFramePr>
            <a:graphicFrameLocks noGrp="1"/>
          </p:cNvGraphicFramePr>
          <p:nvPr>
            <p:extLst/>
          </p:nvPr>
        </p:nvGraphicFramePr>
        <p:xfrm>
          <a:off x="198971" y="849086"/>
          <a:ext cx="11721480" cy="5826033"/>
        </p:xfrm>
        <a:graphic>
          <a:graphicData uri="http://schemas.openxmlformats.org/drawingml/2006/table">
            <a:tbl>
              <a:tblPr firstRow="1" firstCol="1" lastRow="1" lastCol="1" bandRow="1" bandCol="1">
                <a:tableStyleId>{5940675A-B579-460E-94D1-54222C63F5DA}</a:tableStyleId>
              </a:tblPr>
              <a:tblGrid>
                <a:gridCol w="11721480">
                  <a:extLst>
                    <a:ext uri="{9D8B030D-6E8A-4147-A177-3AD203B41FA5}">
                      <a16:colId xmlns:a16="http://schemas.microsoft.com/office/drawing/2014/main" val="2734208227"/>
                    </a:ext>
                  </a:extLst>
                </a:gridCol>
              </a:tblGrid>
              <a:tr h="5826033">
                <a:tc>
                  <a:txBody>
                    <a:bodyPr/>
                    <a:lstStyle/>
                    <a:p>
                      <a:r>
                        <a:rPr lang="en-US" sz="1050">
                          <a:effectLst/>
                        </a:rPr>
                        <a:t>package muyan.yootk.loadbalancer.rule;</a:t>
                      </a:r>
                      <a:br>
                        <a:rPr lang="en-US" sz="1050">
                          <a:effectLst/>
                        </a:rPr>
                      </a:br>
                      <a:r>
                        <a:rPr lang="en-US" sz="1050">
                          <a:effectLst/>
                        </a:rPr>
                        <a:t>public class NacosClusterWeightRule extends AbstractLoadBalancerRule {</a:t>
                      </a:r>
                      <a:br>
                        <a:rPr lang="en-US" sz="1050">
                          <a:effectLst/>
                        </a:rPr>
                      </a:br>
                      <a:r>
                        <a:rPr lang="en-US" sz="1050">
                          <a:effectLst/>
                        </a:rPr>
                        <a:t>    @Autowired</a:t>
                      </a:r>
                      <a:br>
                        <a:rPr lang="en-US" sz="1050">
                          <a:effectLst/>
                        </a:rPr>
                      </a:br>
                      <a:r>
                        <a:rPr lang="en-US" sz="1050">
                          <a:effectLst/>
                        </a:rPr>
                        <a:t>    private NacosDiscoveryProperties nacosDiscoveryProperties; 	// Nacos</a:t>
                      </a:r>
                      <a:r>
                        <a:rPr lang="zh-CN" sz="1050">
                          <a:effectLst/>
                        </a:rPr>
                        <a:t>发现服务</a:t>
                      </a:r>
                      <a:r>
                        <a:rPr lang="en-US" sz="1050">
                          <a:effectLst/>
                        </a:rPr>
                        <a:t/>
                      </a:r>
                      <a:br>
                        <a:rPr lang="en-US" sz="1050">
                          <a:effectLst/>
                        </a:rPr>
                      </a:br>
                      <a:r>
                        <a:rPr lang="en-US" sz="1050">
                          <a:effectLst/>
                        </a:rPr>
                        <a:t>    @Override</a:t>
                      </a:r>
                      <a:br>
                        <a:rPr lang="en-US" sz="1050">
                          <a:effectLst/>
                        </a:rPr>
                      </a:br>
                      <a:r>
                        <a:rPr lang="en-US" sz="1050">
                          <a:effectLst/>
                        </a:rPr>
                        <a:t>    public Server choose(Object key) { 			// </a:t>
                      </a:r>
                      <a:r>
                        <a:rPr lang="zh-CN" sz="1050">
                          <a:effectLst/>
                        </a:rPr>
                        <a:t>服务选择</a:t>
                      </a:r>
                      <a:r>
                        <a:rPr lang="en-US" sz="1050">
                          <a:effectLst/>
                        </a:rPr>
                        <a:t/>
                      </a:r>
                      <a:br>
                        <a:rPr lang="en-US" sz="1050">
                          <a:effectLst/>
                        </a:rPr>
                      </a:br>
                      <a:r>
                        <a:rPr lang="en-US" sz="1050">
                          <a:effectLst/>
                        </a:rPr>
                        <a:t>        BaseLoadBalancer loadBalancer = (BaseLoadBalancer) super.getLoadBalancer();</a:t>
                      </a:r>
                      <a:br>
                        <a:rPr lang="en-US" sz="1050">
                          <a:effectLst/>
                        </a:rPr>
                      </a:br>
                      <a:r>
                        <a:rPr lang="en-US" sz="1050">
                          <a:effectLst/>
                        </a:rPr>
                        <a:t>        String name = loadBalancer.getName();		// </a:t>
                      </a:r>
                      <a:r>
                        <a:rPr lang="zh-CN" sz="1050">
                          <a:effectLst/>
                        </a:rPr>
                        <a:t>请求的微服务名称</a:t>
                      </a:r>
                      <a:r>
                        <a:rPr lang="en-US" sz="1050">
                          <a:effectLst/>
                        </a:rPr>
                        <a:t/>
                      </a:r>
                      <a:br>
                        <a:rPr lang="en-US" sz="1050">
                          <a:effectLst/>
                        </a:rPr>
                      </a:br>
                      <a:r>
                        <a:rPr lang="en-US" sz="1050">
                          <a:effectLst/>
                        </a:rPr>
                        <a:t>        NamingService namingService = this.nacosDiscoveryProperties		.namingServiceInstance();			// </a:t>
                      </a:r>
                      <a:r>
                        <a:rPr lang="zh-CN" sz="1050">
                          <a:effectLst/>
                        </a:rPr>
                        <a:t>获取名称服务</a:t>
                      </a:r>
                      <a:r>
                        <a:rPr lang="en-US" sz="1050">
                          <a:effectLst/>
                        </a:rPr>
                        <a:t/>
                      </a:r>
                      <a:br>
                        <a:rPr lang="en-US" sz="1050">
                          <a:effectLst/>
                        </a:rPr>
                      </a:br>
                      <a:r>
                        <a:rPr lang="en-US" sz="1050">
                          <a:effectLst/>
                        </a:rPr>
                        <a:t>        try {</a:t>
                      </a:r>
                      <a:br>
                        <a:rPr lang="en-US" sz="1050">
                          <a:effectLst/>
                        </a:rPr>
                      </a:br>
                      <a:r>
                        <a:rPr lang="en-US" sz="1050">
                          <a:effectLst/>
                        </a:rPr>
                        <a:t>            List&lt;Instance&gt; instances = namingService</a:t>
                      </a:r>
                      <a:br>
                        <a:rPr lang="en-US" sz="1050">
                          <a:effectLst/>
                        </a:rPr>
                      </a:br>
                      <a:r>
                        <a:rPr lang="en-US" sz="1050">
                          <a:effectLst/>
                        </a:rPr>
                        <a:t>                    .selectInstances(name, this.nacosDiscoveryProperties.getGroup(), 			true); 		</a:t>
                      </a:r>
                      <a:r>
                        <a:rPr lang="en-US" sz="1050" smtClean="0">
                          <a:effectLst/>
                        </a:rPr>
                        <a:t>// </a:t>
                      </a:r>
                      <a:r>
                        <a:rPr lang="zh-CN" sz="1050">
                          <a:effectLst/>
                        </a:rPr>
                        <a:t>找到指定服务的全部实例</a:t>
                      </a:r>
                      <a:r>
                        <a:rPr lang="en-US" sz="1050">
                          <a:effectLst/>
                        </a:rPr>
                        <a:t/>
                      </a:r>
                      <a:br>
                        <a:rPr lang="en-US" sz="1050">
                          <a:effectLst/>
                        </a:rPr>
                      </a:br>
                      <a:r>
                        <a:rPr lang="en-US" sz="1050">
                          <a:effectLst/>
                        </a:rPr>
                        <a:t>            List&lt;Instance&gt; clusterInstances = instances.stream()</a:t>
                      </a:r>
                      <a:br>
                        <a:rPr lang="en-US" sz="1050">
                          <a:effectLst/>
                        </a:rPr>
                      </a:br>
                      <a:r>
                        <a:rPr lang="en-US" sz="1050">
                          <a:effectLst/>
                        </a:rPr>
                        <a:t>                    .filter(instance -&gt; Objects.equals(instance.getClusterName(), 			this.nacosDiscoveryProperties.getClusterName())) // </a:t>
                      </a:r>
                      <a:r>
                        <a:rPr lang="zh-CN" sz="1050">
                          <a:effectLst/>
                        </a:rPr>
                        <a:t>实例筛选</a:t>
                      </a:r>
                      <a:r>
                        <a:rPr lang="en-US" sz="1050">
                          <a:effectLst/>
                        </a:rPr>
                        <a:t/>
                      </a:r>
                      <a:br>
                        <a:rPr lang="en-US" sz="1050">
                          <a:effectLst/>
                        </a:rPr>
                      </a:br>
                      <a:r>
                        <a:rPr lang="en-US" sz="1050">
                          <a:effectLst/>
                        </a:rPr>
                        <a:t>                    .collect(Collectors.toList());</a:t>
                      </a:r>
                      <a:br>
                        <a:rPr lang="en-US" sz="1050">
                          <a:effectLst/>
                        </a:rPr>
                      </a:br>
                      <a:r>
                        <a:rPr lang="en-US" sz="1050">
                          <a:effectLst/>
                        </a:rPr>
                        <a:t>            List&lt;Instance&gt; instancesChoose = null; 		// </a:t>
                      </a:r>
                      <a:r>
                        <a:rPr lang="zh-CN" sz="1050">
                          <a:effectLst/>
                        </a:rPr>
                        <a:t>候选实例</a:t>
                      </a:r>
                      <a:r>
                        <a:rPr lang="en-US" sz="1050">
                          <a:effectLst/>
                        </a:rPr>
                        <a:t/>
                      </a:r>
                      <a:br>
                        <a:rPr lang="en-US" sz="1050">
                          <a:effectLst/>
                        </a:rPr>
                      </a:br>
                      <a:r>
                        <a:rPr lang="en-US" sz="1050">
                          <a:effectLst/>
                        </a:rPr>
                        <a:t>            if (CollectionUtils.isEmpty(clusterInstances)) {	// </a:t>
                      </a:r>
                      <a:r>
                        <a:rPr lang="zh-CN" sz="1050">
                          <a:effectLst/>
                        </a:rPr>
                        <a:t>没有集群匹配成功</a:t>
                      </a:r>
                      <a:r>
                        <a:rPr lang="en-US" sz="1050">
                          <a:effectLst/>
                        </a:rPr>
                        <a:t/>
                      </a:r>
                      <a:br>
                        <a:rPr lang="en-US" sz="1050">
                          <a:effectLst/>
                        </a:rPr>
                      </a:br>
                      <a:r>
                        <a:rPr lang="en-US" sz="1050">
                          <a:effectLst/>
                        </a:rPr>
                        <a:t>                instancesChoose = instances; 			// </a:t>
                      </a:r>
                      <a:r>
                        <a:rPr lang="zh-CN" sz="1050">
                          <a:effectLst/>
                        </a:rPr>
                        <a:t>全部实例</a:t>
                      </a:r>
                      <a:r>
                        <a:rPr lang="en-US" sz="1050">
                          <a:effectLst/>
                        </a:rPr>
                        <a:t/>
                      </a:r>
                      <a:br>
                        <a:rPr lang="en-US" sz="1050">
                          <a:effectLst/>
                        </a:rPr>
                      </a:br>
                      <a:r>
                        <a:rPr lang="en-US" sz="1050">
                          <a:effectLst/>
                        </a:rPr>
                        <a:t>            } else { 					// </a:t>
                      </a:r>
                      <a:r>
                        <a:rPr lang="zh-CN" sz="1050">
                          <a:effectLst/>
                        </a:rPr>
                        <a:t>集群名称匹配成功</a:t>
                      </a:r>
                      <a:r>
                        <a:rPr lang="en-US" sz="1050">
                          <a:effectLst/>
                        </a:rPr>
                        <a:t/>
                      </a:r>
                      <a:br>
                        <a:rPr lang="en-US" sz="1050">
                          <a:effectLst/>
                        </a:rPr>
                      </a:br>
                      <a:r>
                        <a:rPr lang="en-US" sz="1050">
                          <a:effectLst/>
                        </a:rPr>
                        <a:t>                instancesChoose = clusterInstances; 		// </a:t>
                      </a:r>
                      <a:r>
                        <a:rPr lang="zh-CN" sz="1050">
                          <a:effectLst/>
                        </a:rPr>
                        <a:t>集群实例</a:t>
                      </a:r>
                      <a:r>
                        <a:rPr lang="en-US" sz="1050">
                          <a:effectLst/>
                        </a:rPr>
                        <a:t/>
                      </a:r>
                      <a:br>
                        <a:rPr lang="en-US" sz="1050">
                          <a:effectLst/>
                        </a:rPr>
                      </a:br>
                      <a:r>
                        <a:rPr lang="en-US" sz="1050">
                          <a:effectLst/>
                        </a:rPr>
                        <a:t>            }</a:t>
                      </a:r>
                      <a:br>
                        <a:rPr lang="en-US" sz="1050">
                          <a:effectLst/>
                        </a:rPr>
                      </a:br>
                      <a:r>
                        <a:rPr lang="en-US" sz="1050">
                          <a:effectLst/>
                        </a:rPr>
                        <a:t>            Instance selectedInstance = ExtendBalancer		.getHostByRandomWeight2(instancesChoose); 	// </a:t>
                      </a:r>
                      <a:r>
                        <a:rPr lang="zh-CN" sz="1050">
                          <a:effectLst/>
                        </a:rPr>
                        <a:t>基于权重负载均衡算法返回实例</a:t>
                      </a:r>
                      <a:r>
                        <a:rPr lang="en-US" sz="1050">
                          <a:effectLst/>
                        </a:rPr>
                        <a:t/>
                      </a:r>
                      <a:br>
                        <a:rPr lang="en-US" sz="1050">
                          <a:effectLst/>
                        </a:rPr>
                      </a:br>
                      <a:r>
                        <a:rPr lang="en-US" sz="1050">
                          <a:effectLst/>
                        </a:rPr>
                        <a:t>            return new NacosServer(selectedInstance); 	// </a:t>
                      </a:r>
                      <a:r>
                        <a:rPr lang="zh-CN" sz="1050">
                          <a:effectLst/>
                        </a:rPr>
                        <a:t>返回实例</a:t>
                      </a:r>
                      <a:r>
                        <a:rPr lang="en-US" sz="1050">
                          <a:effectLst/>
                        </a:rPr>
                        <a:t/>
                      </a:r>
                      <a:br>
                        <a:rPr lang="en-US" sz="1050">
                          <a:effectLst/>
                        </a:rPr>
                      </a:br>
                      <a:r>
                        <a:rPr lang="en-US" sz="1050">
                          <a:effectLst/>
                        </a:rPr>
                        <a:t>        } catch (NacosException e) {}</a:t>
                      </a:r>
                      <a:br>
                        <a:rPr lang="en-US" sz="1050">
                          <a:effectLst/>
                        </a:rPr>
                      </a:br>
                      <a:r>
                        <a:rPr lang="en-US" sz="1050">
                          <a:effectLst/>
                        </a:rPr>
                        <a:t>        return null;</a:t>
                      </a:r>
                      <a:br>
                        <a:rPr lang="en-US" sz="1050">
                          <a:effectLst/>
                        </a:rPr>
                      </a:br>
                      <a:r>
                        <a:rPr lang="en-US" sz="1050">
                          <a:effectLst/>
                        </a:rPr>
                        <a:t>    }</a:t>
                      </a:r>
                      <a:br>
                        <a:rPr lang="en-US" sz="1050">
                          <a:effectLst/>
                        </a:rPr>
                      </a:br>
                      <a:r>
                        <a:rPr lang="en-US" sz="1050">
                          <a:effectLst/>
                        </a:rPr>
                        <a:t>    @Override</a:t>
                      </a:r>
                      <a:br>
                        <a:rPr lang="en-US" sz="1050">
                          <a:effectLst/>
                        </a:rPr>
                      </a:br>
                      <a:r>
                        <a:rPr lang="en-US" sz="1050">
                          <a:effectLst/>
                        </a:rPr>
                        <a:t>    public void initWithNiwsConfig(IClientConfig clientConfig) {}	// </a:t>
                      </a:r>
                      <a:r>
                        <a:rPr lang="zh-CN" sz="1050">
                          <a:effectLst/>
                        </a:rPr>
                        <a:t>配置数据初始化</a:t>
                      </a:r>
                      <a:r>
                        <a:rPr lang="en-US" sz="1050">
                          <a:effectLst/>
                        </a:rPr>
                        <a:t/>
                      </a:r>
                      <a:br>
                        <a:rPr lang="en-US" sz="1050">
                          <a:effectLst/>
                        </a:rPr>
                      </a:br>
                      <a:r>
                        <a:rPr lang="en-US" sz="1050">
                          <a:effectLst/>
                        </a:rPr>
                        <a:t>}</a:t>
                      </a:r>
                      <a:endParaRPr lang="zh-CN" sz="1050">
                        <a:effectLst/>
                        <a:latin typeface="Times New Roman" panose="02020603050405020304" pitchFamily="18" charset="0"/>
                      </a:endParaRPr>
                    </a:p>
                  </a:txBody>
                  <a:tcPr marL="68580" marR="68580" marT="0" marB="0"/>
                </a:tc>
                <a:extLst>
                  <a:ext uri="{0D108BD9-81ED-4DB2-BD59-A6C34878D82A}">
                    <a16:rowId xmlns:a16="http://schemas.microsoft.com/office/drawing/2014/main" val="4213945586"/>
                  </a:ext>
                </a:extLst>
              </a:tr>
            </a:tbl>
          </a:graphicData>
        </a:graphic>
      </p:graphicFrame>
    </p:spTree>
    <p:extLst>
      <p:ext uri="{BB962C8B-B14F-4D97-AF65-F5344CB8AC3E}">
        <p14:creationId xmlns:p14="http://schemas.microsoft.com/office/powerpoint/2010/main" val="4419994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198972" y="849086"/>
          <a:ext cx="11779668" cy="3290651"/>
        </p:xfrm>
        <a:graphic>
          <a:graphicData uri="http://schemas.openxmlformats.org/drawingml/2006/table">
            <a:tbl>
              <a:tblPr firstRow="1" firstCol="1" lastRow="1" lastCol="1" bandRow="1" bandCol="1">
                <a:tableStyleId>{5940675A-B579-460E-94D1-54222C63F5DA}</a:tableStyleId>
              </a:tblPr>
              <a:tblGrid>
                <a:gridCol w="11779668">
                  <a:extLst>
                    <a:ext uri="{9D8B030D-6E8A-4147-A177-3AD203B41FA5}">
                      <a16:colId xmlns:a16="http://schemas.microsoft.com/office/drawing/2014/main" val="781109188"/>
                    </a:ext>
                  </a:extLst>
                </a:gridCol>
              </a:tblGrid>
              <a:tr h="3290651">
                <a:tc>
                  <a:txBody>
                    <a:bodyPr/>
                    <a:lstStyle/>
                    <a:p>
                      <a:r>
                        <a:rPr lang="en-US" sz="1800">
                          <a:effectLst/>
                        </a:rPr>
                        <a:t>spring: 							# Spring</a:t>
                      </a:r>
                      <a:r>
                        <a:rPr lang="zh-CN" sz="1800">
                          <a:effectLst/>
                        </a:rPr>
                        <a:t>配置</a:t>
                      </a:r>
                      <a:r>
                        <a:rPr lang="en-US" sz="1800">
                          <a:effectLst/>
                        </a:rPr>
                        <a:t/>
                      </a:r>
                      <a:br>
                        <a:rPr lang="en-US" sz="1800">
                          <a:effectLst/>
                        </a:rPr>
                      </a:br>
                      <a:r>
                        <a:rPr lang="en-US" sz="1800">
                          <a:effectLst/>
                        </a:rPr>
                        <a:t>  cloud: 						# SpringCloud</a:t>
                      </a:r>
                      <a:r>
                        <a:rPr lang="zh-CN" sz="1800">
                          <a:effectLst/>
                        </a:rPr>
                        <a:t>配置</a:t>
                      </a:r>
                      <a:r>
                        <a:rPr lang="en-US" sz="1800">
                          <a:effectLst/>
                        </a:rPr>
                        <a:t/>
                      </a:r>
                      <a:br>
                        <a:rPr lang="en-US" sz="1800">
                          <a:effectLst/>
                        </a:rPr>
                      </a:br>
                      <a:r>
                        <a:rPr lang="en-US" sz="1800">
                          <a:effectLst/>
                        </a:rPr>
                        <a:t>    nacos: 						# Nacos</a:t>
                      </a:r>
                      <a:r>
                        <a:rPr lang="zh-CN" sz="1800">
                          <a:effectLst/>
                        </a:rPr>
                        <a:t>注册中心</a:t>
                      </a:r>
                      <a:r>
                        <a:rPr lang="en-US" sz="1800">
                          <a:effectLst/>
                        </a:rPr>
                        <a:t/>
                      </a:r>
                      <a:br>
                        <a:rPr lang="en-US" sz="1800">
                          <a:effectLst/>
                        </a:rPr>
                      </a:br>
                      <a:r>
                        <a:rPr lang="en-US" sz="1800">
                          <a:effectLst/>
                        </a:rPr>
                        <a:t>      discovery: 						# </a:t>
                      </a:r>
                      <a:r>
                        <a:rPr lang="zh-CN" sz="1800">
                          <a:effectLst/>
                        </a:rPr>
                        <a:t>发现服务</a:t>
                      </a:r>
                      <a:r>
                        <a:rPr lang="en-US" sz="1800">
                          <a:effectLst/>
                        </a:rPr>
                        <a:t/>
                      </a:r>
                      <a:br>
                        <a:rPr lang="en-US" sz="1800">
                          <a:effectLst/>
                        </a:rPr>
                      </a:br>
                      <a:r>
                        <a:rPr lang="en-US" sz="1800">
                          <a:effectLst/>
                        </a:rPr>
                        <a:t>        cluster-name: MuyanCluster 				# </a:t>
                      </a:r>
                      <a:r>
                        <a:rPr lang="zh-CN" sz="1800">
                          <a:effectLst/>
                        </a:rPr>
                        <a:t>匹配集群名称</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2340765831"/>
                  </a:ext>
                </a:extLst>
              </a:tr>
            </a:tbl>
          </a:graphicData>
        </a:graphic>
      </p:graphicFrame>
    </p:spTree>
    <p:extLst>
      <p:ext uri="{BB962C8B-B14F-4D97-AF65-F5344CB8AC3E}">
        <p14:creationId xmlns:p14="http://schemas.microsoft.com/office/powerpoint/2010/main" val="269571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远程拷贝</a:t>
            </a:r>
            <a:endParaRPr lang="zh-CN" altLang="en-US"/>
          </a:p>
        </p:txBody>
      </p:sp>
      <p:sp>
        <p:nvSpPr>
          <p:cNvPr id="3" name="内容占位符 2"/>
          <p:cNvSpPr>
            <a:spLocks noGrp="1"/>
          </p:cNvSpPr>
          <p:nvPr>
            <p:ph idx="1"/>
          </p:nvPr>
        </p:nvSpPr>
        <p:spPr/>
        <p:txBody>
          <a:bodyPr/>
          <a:lstStyle/>
          <a:p>
            <a:r>
              <a:rPr lang="zh-CN" altLang="en-US"/>
              <a:t>拷贝到</a:t>
            </a:r>
            <a:r>
              <a:rPr lang="en-US" altLang="zh-CN"/>
              <a:t>nacos-cluster-b</a:t>
            </a:r>
            <a:r>
              <a:rPr lang="zh-CN" altLang="en-US"/>
              <a:t>主机</a:t>
            </a:r>
            <a:r>
              <a:rPr lang="zh-CN" altLang="en-US" smtClean="0"/>
              <a:t>：</a:t>
            </a:r>
            <a:r>
              <a:rPr lang="en-US" altLang="zh-CN" smtClean="0"/>
              <a:t>scp </a:t>
            </a:r>
            <a:r>
              <a:rPr lang="en-US" altLang="zh-CN"/>
              <a:t>/etc/hosts nacos-cluster-b:/etc/</a:t>
            </a:r>
          </a:p>
          <a:p>
            <a:r>
              <a:rPr lang="zh-CN" altLang="en-US"/>
              <a:t>拷贝到</a:t>
            </a:r>
            <a:r>
              <a:rPr lang="en-US" altLang="zh-CN"/>
              <a:t>nacos-cluster-c</a:t>
            </a:r>
            <a:r>
              <a:rPr lang="zh-CN" altLang="en-US"/>
              <a:t>主机</a:t>
            </a:r>
            <a:r>
              <a:rPr lang="zh-CN" altLang="en-US" smtClean="0"/>
              <a:t>：</a:t>
            </a:r>
            <a:r>
              <a:rPr lang="en-US" altLang="zh-CN" smtClean="0"/>
              <a:t>scp </a:t>
            </a:r>
            <a:r>
              <a:rPr lang="en-US" altLang="zh-CN"/>
              <a:t>/etc/hosts nacos-cluster-c:/etc/</a:t>
            </a:r>
          </a:p>
          <a:p>
            <a:endParaRPr lang="zh-CN" altLang="en-US"/>
          </a:p>
        </p:txBody>
      </p:sp>
    </p:spTree>
    <p:extLst>
      <p:ext uri="{BB962C8B-B14F-4D97-AF65-F5344CB8AC3E}">
        <p14:creationId xmlns:p14="http://schemas.microsoft.com/office/powerpoint/2010/main" val="348031269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Ribbon</a:t>
            </a:r>
            <a:r>
              <a:rPr lang="zh-CN" altLang="zh-CN"/>
              <a:t>配置类</a:t>
            </a:r>
            <a:endParaRPr lang="zh-CN" altLang="en-US"/>
          </a:p>
        </p:txBody>
      </p:sp>
      <p:graphicFrame>
        <p:nvGraphicFramePr>
          <p:cNvPr id="4" name="表格 3"/>
          <p:cNvGraphicFramePr>
            <a:graphicFrameLocks noGrp="1"/>
          </p:cNvGraphicFramePr>
          <p:nvPr>
            <p:extLst/>
          </p:nvPr>
        </p:nvGraphicFramePr>
        <p:xfrm>
          <a:off x="248848" y="849086"/>
          <a:ext cx="11638351" cy="2326375"/>
        </p:xfrm>
        <a:graphic>
          <a:graphicData uri="http://schemas.openxmlformats.org/drawingml/2006/table">
            <a:tbl>
              <a:tblPr firstRow="1" firstCol="1" lastRow="1" lastCol="1" bandRow="1" bandCol="1">
                <a:tableStyleId>{5940675A-B579-460E-94D1-54222C63F5DA}</a:tableStyleId>
              </a:tblPr>
              <a:tblGrid>
                <a:gridCol w="11638351">
                  <a:extLst>
                    <a:ext uri="{9D8B030D-6E8A-4147-A177-3AD203B41FA5}">
                      <a16:colId xmlns:a16="http://schemas.microsoft.com/office/drawing/2014/main" val="2624850593"/>
                    </a:ext>
                  </a:extLst>
                </a:gridCol>
              </a:tblGrid>
              <a:tr h="2326375">
                <a:tc>
                  <a:txBody>
                    <a:bodyPr/>
                    <a:lstStyle/>
                    <a:p>
                      <a:r>
                        <a:rPr lang="en-US" sz="1600">
                          <a:effectLst/>
                        </a:rPr>
                        <a:t>package muyan.yootk.config.ribbon; 			// </a:t>
                      </a:r>
                      <a:r>
                        <a:rPr lang="zh-CN" sz="1600">
                          <a:effectLst/>
                        </a:rPr>
                        <a:t>与主应用扫描包不同</a:t>
                      </a:r>
                      <a:r>
                        <a:rPr lang="en-US" sz="1600">
                          <a:effectLst/>
                        </a:rPr>
                        <a:t/>
                      </a:r>
                      <a:br>
                        <a:rPr lang="en-US" sz="1600">
                          <a:effectLst/>
                        </a:rPr>
                      </a:br>
                      <a:r>
                        <a:rPr lang="en-US" sz="1600">
                          <a:effectLst/>
                        </a:rPr>
                        <a:t>@Configuration 						// </a:t>
                      </a:r>
                      <a:r>
                        <a:rPr lang="zh-CN" sz="1600">
                          <a:effectLst/>
                        </a:rPr>
                        <a:t>配置类</a:t>
                      </a:r>
                      <a:r>
                        <a:rPr lang="en-US" sz="1600">
                          <a:effectLst/>
                        </a:rPr>
                        <a:t/>
                      </a:r>
                      <a:br>
                        <a:rPr lang="en-US" sz="1600">
                          <a:effectLst/>
                        </a:rPr>
                      </a:br>
                      <a:r>
                        <a:rPr lang="en-US" sz="1600">
                          <a:effectLst/>
                        </a:rPr>
                        <a:t>public class DeptProviderRibbonConfig {</a:t>
                      </a:r>
                      <a:br>
                        <a:rPr lang="en-US" sz="1600">
                          <a:effectLst/>
                        </a:rPr>
                      </a:br>
                      <a:r>
                        <a:rPr lang="en-US" sz="1600">
                          <a:effectLst/>
                        </a:rPr>
                        <a:t>    @Bean  						// Bean</a:t>
                      </a:r>
                      <a:r>
                        <a:rPr lang="zh-CN" sz="1600">
                          <a:effectLst/>
                        </a:rPr>
                        <a:t>注册</a:t>
                      </a:r>
                      <a:r>
                        <a:rPr lang="en-US" sz="1600">
                          <a:effectLst/>
                        </a:rPr>
                        <a:t/>
                      </a:r>
                      <a:br>
                        <a:rPr lang="en-US" sz="1600">
                          <a:effectLst/>
                        </a:rPr>
                      </a:br>
                      <a:r>
                        <a:rPr lang="en-US" sz="1600">
                          <a:effectLst/>
                        </a:rPr>
                        <a:t>    public IRule ribbonRule() {</a:t>
                      </a:r>
                      <a:br>
                        <a:rPr lang="en-US" sz="1600">
                          <a:effectLst/>
                        </a:rPr>
                      </a:br>
                      <a:r>
                        <a:rPr lang="en-US" sz="1600">
                          <a:effectLst/>
                        </a:rPr>
                        <a:t>        return new NacosClusterWeightRule();		// </a:t>
                      </a:r>
                      <a:r>
                        <a:rPr lang="zh-CN" sz="1600">
                          <a:effectLst/>
                        </a:rPr>
                        <a:t>集群优先读取</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721238242"/>
                  </a:ext>
                </a:extLst>
              </a:tr>
            </a:tbl>
          </a:graphicData>
        </a:graphic>
      </p:graphicFrame>
    </p:spTree>
    <p:extLst>
      <p:ext uri="{BB962C8B-B14F-4D97-AF65-F5344CB8AC3E}">
        <p14:creationId xmlns:p14="http://schemas.microsoft.com/office/powerpoint/2010/main" val="36392508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元数据优先调度</a:t>
            </a:r>
            <a:endParaRPr lang="zh-CN" altLang="en-US"/>
          </a:p>
        </p:txBody>
      </p:sp>
      <p:sp>
        <p:nvSpPr>
          <p:cNvPr id="3" name="内容占位符 2"/>
          <p:cNvSpPr>
            <a:spLocks noGrp="1"/>
          </p:cNvSpPr>
          <p:nvPr>
            <p:ph idx="1"/>
          </p:nvPr>
        </p:nvSpPr>
        <p:spPr/>
        <p:txBody>
          <a:bodyPr/>
          <a:lstStyle/>
          <a:p>
            <a:r>
              <a:rPr lang="zh-CN" altLang="zh-CN"/>
              <a:t>一个完整的微服务集群之中，需要不断的进行服务实现的版本升级，如果此时只有一个消费端，那么只需要同步进行消费端的版本更新即可实现微服务的正确调用。但是如果说一个微服务可能会存在有多个不同的消费端，并且有些消费端不能及时进行更新时，那么就需要基于版本编号的形式实现服务实例的优先调度</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48" y="2348953"/>
            <a:ext cx="11671691" cy="259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29863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修改部门元数据</a:t>
            </a:r>
            <a:endParaRPr lang="zh-CN" altLang="en-US"/>
          </a:p>
        </p:txBody>
      </p:sp>
      <p:graphicFrame>
        <p:nvGraphicFramePr>
          <p:cNvPr id="4" name="表格 3"/>
          <p:cNvGraphicFramePr>
            <a:graphicFrameLocks noGrp="1"/>
          </p:cNvGraphicFramePr>
          <p:nvPr>
            <p:extLst/>
          </p:nvPr>
        </p:nvGraphicFramePr>
        <p:xfrm>
          <a:off x="198971" y="849087"/>
          <a:ext cx="11763044" cy="5717968"/>
        </p:xfrm>
        <a:graphic>
          <a:graphicData uri="http://schemas.openxmlformats.org/drawingml/2006/table">
            <a:tbl>
              <a:tblPr firstRow="1" firstCol="1" lastRow="1" lastCol="1" bandRow="1" bandCol="1">
                <a:tableStyleId>{5940675A-B579-460E-94D1-54222C63F5DA}</a:tableStyleId>
              </a:tblPr>
              <a:tblGrid>
                <a:gridCol w="11763044">
                  <a:extLst>
                    <a:ext uri="{9D8B030D-6E8A-4147-A177-3AD203B41FA5}">
                      <a16:colId xmlns:a16="http://schemas.microsoft.com/office/drawing/2014/main" val="2272327965"/>
                    </a:ext>
                  </a:extLst>
                </a:gridCol>
              </a:tblGrid>
              <a:tr h="5717968">
                <a:tc>
                  <a:txBody>
                    <a:bodyPr/>
                    <a:lstStyle/>
                    <a:p>
                      <a:r>
                        <a:rPr lang="en-US" sz="1800">
                          <a:effectLst/>
                        </a:rPr>
                        <a:t>spring: 							# Spring</a:t>
                      </a:r>
                      <a:r>
                        <a:rPr lang="zh-CN" sz="1800">
                          <a:effectLst/>
                        </a:rPr>
                        <a:t>配置</a:t>
                      </a:r>
                      <a:r>
                        <a:rPr lang="en-US" sz="1800">
                          <a:effectLst/>
                        </a:rPr>
                        <a:t/>
                      </a:r>
                      <a:br>
                        <a:rPr lang="en-US" sz="1800">
                          <a:effectLst/>
                        </a:rPr>
                      </a:br>
                      <a:r>
                        <a:rPr lang="en-US" sz="1800">
                          <a:effectLst/>
                        </a:rPr>
                        <a:t>  cloud: 						# SpringCloud</a:t>
                      </a:r>
                      <a:r>
                        <a:rPr lang="zh-CN" sz="1800">
                          <a:effectLst/>
                        </a:rPr>
                        <a:t>配置</a:t>
                      </a:r>
                      <a:r>
                        <a:rPr lang="en-US" sz="1800">
                          <a:effectLst/>
                        </a:rPr>
                        <a:t/>
                      </a:r>
                      <a:br>
                        <a:rPr lang="en-US" sz="1800">
                          <a:effectLst/>
                        </a:rPr>
                      </a:br>
                      <a:r>
                        <a:rPr lang="en-US" sz="1800">
                          <a:effectLst/>
                        </a:rPr>
                        <a:t>    nacos: 						# Nacos</a:t>
                      </a:r>
                      <a:r>
                        <a:rPr lang="zh-CN" sz="1800">
                          <a:effectLst/>
                        </a:rPr>
                        <a:t>注册中心</a:t>
                      </a:r>
                      <a:r>
                        <a:rPr lang="en-US" sz="1800">
                          <a:effectLst/>
                        </a:rPr>
                        <a:t/>
                      </a:r>
                      <a:br>
                        <a:rPr lang="en-US" sz="1800">
                          <a:effectLst/>
                        </a:rPr>
                      </a:br>
                      <a:r>
                        <a:rPr lang="en-US" sz="1800">
                          <a:effectLst/>
                        </a:rPr>
                        <a:t>      discovery: 						# </a:t>
                      </a:r>
                      <a:r>
                        <a:rPr lang="zh-CN" sz="1800">
                          <a:effectLst/>
                        </a:rPr>
                        <a:t>发现服务</a:t>
                      </a:r>
                      <a:r>
                        <a:rPr lang="en-US" sz="1800">
                          <a:effectLst/>
                        </a:rPr>
                        <a:t/>
                      </a:r>
                      <a:br>
                        <a:rPr lang="en-US" sz="1800">
                          <a:effectLst/>
                        </a:rPr>
                      </a:br>
                      <a:r>
                        <a:rPr lang="en-US" sz="1800">
                          <a:effectLst/>
                        </a:rPr>
                        <a:t>        metadata: 						# </a:t>
                      </a:r>
                      <a:r>
                        <a:rPr lang="zh-CN" sz="1800">
                          <a:effectLst/>
                        </a:rPr>
                        <a:t>元数据</a:t>
                      </a:r>
                      <a:r>
                        <a:rPr lang="en-US" sz="1800">
                          <a:effectLst/>
                        </a:rPr>
                        <a:t/>
                      </a:r>
                      <a:br>
                        <a:rPr lang="en-US" sz="1800">
                          <a:effectLst/>
                        </a:rPr>
                      </a:br>
                      <a:r>
                        <a:rPr lang="en-US" sz="1800">
                          <a:effectLst/>
                        </a:rPr>
                        <a:t>          version: 2.0 					# </a:t>
                      </a:r>
                      <a:r>
                        <a:rPr lang="zh-CN" sz="1800">
                          <a:effectLst/>
                        </a:rPr>
                        <a:t>自定义数据项</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451574807"/>
                  </a:ext>
                </a:extLst>
              </a:tr>
            </a:tbl>
          </a:graphicData>
        </a:graphic>
      </p:graphicFrame>
    </p:spTree>
    <p:extLst>
      <p:ext uri="{BB962C8B-B14F-4D97-AF65-F5344CB8AC3E}">
        <p14:creationId xmlns:p14="http://schemas.microsoft.com/office/powerpoint/2010/main" val="9725806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消费</a:t>
            </a:r>
            <a:r>
              <a:rPr lang="zh-CN" altLang="zh-CN" smtClean="0"/>
              <a:t>端元</a:t>
            </a:r>
            <a:r>
              <a:rPr lang="zh-CN" altLang="zh-CN"/>
              <a:t>数据</a:t>
            </a:r>
            <a:endParaRPr lang="zh-CN" altLang="en-US"/>
          </a:p>
        </p:txBody>
      </p:sp>
      <p:graphicFrame>
        <p:nvGraphicFramePr>
          <p:cNvPr id="4" name="表格 3"/>
          <p:cNvGraphicFramePr>
            <a:graphicFrameLocks noGrp="1"/>
          </p:cNvGraphicFramePr>
          <p:nvPr>
            <p:extLst/>
          </p:nvPr>
        </p:nvGraphicFramePr>
        <p:xfrm>
          <a:off x="240535" y="849086"/>
          <a:ext cx="11654978" cy="5784469"/>
        </p:xfrm>
        <a:graphic>
          <a:graphicData uri="http://schemas.openxmlformats.org/drawingml/2006/table">
            <a:tbl>
              <a:tblPr firstRow="1" firstCol="1" lastRow="1" lastCol="1" bandRow="1" bandCol="1">
                <a:tableStyleId>{5940675A-B579-460E-94D1-54222C63F5DA}</a:tableStyleId>
              </a:tblPr>
              <a:tblGrid>
                <a:gridCol w="11654978">
                  <a:extLst>
                    <a:ext uri="{9D8B030D-6E8A-4147-A177-3AD203B41FA5}">
                      <a16:colId xmlns:a16="http://schemas.microsoft.com/office/drawing/2014/main" val="3884560235"/>
                    </a:ext>
                  </a:extLst>
                </a:gridCol>
              </a:tblGrid>
              <a:tr h="5784469">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nacos: 						# Nacos</a:t>
                      </a:r>
                      <a:r>
                        <a:rPr lang="zh-CN" sz="1600">
                          <a:effectLst/>
                        </a:rPr>
                        <a:t>注册中心</a:t>
                      </a:r>
                      <a:r>
                        <a:rPr lang="en-US" sz="1600">
                          <a:effectLst/>
                        </a:rPr>
                        <a:t/>
                      </a:r>
                      <a:br>
                        <a:rPr lang="en-US" sz="1600">
                          <a:effectLst/>
                        </a:rPr>
                      </a:br>
                      <a:r>
                        <a:rPr lang="en-US" sz="1600">
                          <a:effectLst/>
                        </a:rPr>
                        <a:t>      discovery: 						# </a:t>
                      </a:r>
                      <a:r>
                        <a:rPr lang="zh-CN" sz="1600">
                          <a:effectLst/>
                        </a:rPr>
                        <a:t>发现服务</a:t>
                      </a:r>
                      <a:r>
                        <a:rPr lang="en-US" sz="1600">
                          <a:effectLst/>
                        </a:rPr>
                        <a:t/>
                      </a:r>
                      <a:br>
                        <a:rPr lang="en-US" sz="1600">
                          <a:effectLst/>
                        </a:rPr>
                      </a:br>
                      <a:r>
                        <a:rPr lang="en-US" sz="1600">
                          <a:effectLst/>
                        </a:rPr>
                        <a:t>        metadata: 						# </a:t>
                      </a:r>
                      <a:r>
                        <a:rPr lang="zh-CN" sz="1600">
                          <a:effectLst/>
                        </a:rPr>
                        <a:t>元数据</a:t>
                      </a:r>
                      <a:r>
                        <a:rPr lang="en-US" sz="1600">
                          <a:effectLst/>
                        </a:rPr>
                        <a:t/>
                      </a:r>
                      <a:br>
                        <a:rPr lang="en-US" sz="1600">
                          <a:effectLst/>
                        </a:rPr>
                      </a:br>
                      <a:r>
                        <a:rPr lang="en-US" sz="1600">
                          <a:effectLst/>
                        </a:rPr>
                        <a:t>          version: 2.0 					# </a:t>
                      </a:r>
                      <a:r>
                        <a:rPr lang="zh-CN" sz="1600">
                          <a:effectLst/>
                        </a:rPr>
                        <a:t>优先匹配</a:t>
                      </a:r>
                      <a:r>
                        <a:rPr lang="en-US" sz="1600">
                          <a:effectLst/>
                        </a:rPr>
                        <a:t>2.0</a:t>
                      </a:r>
                      <a:r>
                        <a:rPr lang="zh-CN" sz="1600">
                          <a:effectLst/>
                        </a:rPr>
                        <a:t>版本微服务</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491549814"/>
                  </a:ext>
                </a:extLst>
              </a:tr>
            </a:tbl>
          </a:graphicData>
        </a:graphic>
      </p:graphicFrame>
    </p:spTree>
    <p:extLst>
      <p:ext uri="{BB962C8B-B14F-4D97-AF65-F5344CB8AC3E}">
        <p14:creationId xmlns:p14="http://schemas.microsoft.com/office/powerpoint/2010/main" val="22676780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负载均衡算法类</a:t>
            </a:r>
            <a:endParaRPr lang="zh-CN" altLang="en-US"/>
          </a:p>
        </p:txBody>
      </p:sp>
      <p:graphicFrame>
        <p:nvGraphicFramePr>
          <p:cNvPr id="4" name="表格 3"/>
          <p:cNvGraphicFramePr>
            <a:graphicFrameLocks noGrp="1"/>
          </p:cNvGraphicFramePr>
          <p:nvPr>
            <p:extLst/>
          </p:nvPr>
        </p:nvGraphicFramePr>
        <p:xfrm>
          <a:off x="215596" y="849086"/>
          <a:ext cx="11713167" cy="5850971"/>
        </p:xfrm>
        <a:graphic>
          <a:graphicData uri="http://schemas.openxmlformats.org/drawingml/2006/table">
            <a:tbl>
              <a:tblPr firstRow="1" firstCol="1" lastRow="1" lastCol="1" bandRow="1" bandCol="1">
                <a:tableStyleId>{5940675A-B579-460E-94D1-54222C63F5DA}</a:tableStyleId>
              </a:tblPr>
              <a:tblGrid>
                <a:gridCol w="11713167">
                  <a:extLst>
                    <a:ext uri="{9D8B030D-6E8A-4147-A177-3AD203B41FA5}">
                      <a16:colId xmlns:a16="http://schemas.microsoft.com/office/drawing/2014/main" val="2274464982"/>
                    </a:ext>
                  </a:extLst>
                </a:gridCol>
              </a:tblGrid>
              <a:tr h="5850971">
                <a:tc>
                  <a:txBody>
                    <a:bodyPr/>
                    <a:lstStyle/>
                    <a:p>
                      <a:r>
                        <a:rPr lang="en-US" sz="1200">
                          <a:effectLst/>
                        </a:rPr>
                        <a:t>package muyan.yootk.loadbalancer.rule;</a:t>
                      </a:r>
                      <a:br>
                        <a:rPr lang="en-US" sz="1200">
                          <a:effectLst/>
                        </a:rPr>
                      </a:br>
                      <a:r>
                        <a:rPr lang="en-US" sz="1200">
                          <a:effectLst/>
                        </a:rPr>
                        <a:t>public class NacosVersionRule extends AbstractLoadBalancerRule {</a:t>
                      </a:r>
                      <a:br>
                        <a:rPr lang="en-US" sz="1200">
                          <a:effectLst/>
                        </a:rPr>
                      </a:br>
                      <a:r>
                        <a:rPr lang="en-US" sz="1200">
                          <a:effectLst/>
                        </a:rPr>
                        <a:t>    @Autowired</a:t>
                      </a:r>
                      <a:br>
                        <a:rPr lang="en-US" sz="1200">
                          <a:effectLst/>
                        </a:rPr>
                      </a:br>
                      <a:r>
                        <a:rPr lang="en-US" sz="1200">
                          <a:effectLst/>
                        </a:rPr>
                        <a:t>    private NacosDiscoveryProperties nacosDiscoveryProperties ;</a:t>
                      </a:r>
                      <a:br>
                        <a:rPr lang="en-US" sz="1200">
                          <a:effectLst/>
                        </a:rPr>
                      </a:br>
                      <a:r>
                        <a:rPr lang="en-US" sz="1200">
                          <a:effectLst/>
                        </a:rPr>
                        <a:t>    @Override</a:t>
                      </a:r>
                      <a:br>
                        <a:rPr lang="en-US" sz="1200">
                          <a:effectLst/>
                        </a:rPr>
                      </a:br>
                      <a:r>
                        <a:rPr lang="en-US" sz="1200">
                          <a:effectLst/>
                        </a:rPr>
                        <a:t>    public void initWithNiwsConfig(IClientConfig clientConfig) {}	// </a:t>
                      </a:r>
                      <a:r>
                        <a:rPr lang="zh-CN" sz="1200">
                          <a:effectLst/>
                        </a:rPr>
                        <a:t>配置数据初始化</a:t>
                      </a:r>
                      <a:r>
                        <a:rPr lang="en-US" sz="1200">
                          <a:effectLst/>
                        </a:rPr>
                        <a:t/>
                      </a:r>
                      <a:br>
                        <a:rPr lang="en-US" sz="1200">
                          <a:effectLst/>
                        </a:rPr>
                      </a:br>
                      <a:r>
                        <a:rPr lang="en-US" sz="1200">
                          <a:effectLst/>
                        </a:rPr>
                        <a:t>    @Override</a:t>
                      </a:r>
                      <a:br>
                        <a:rPr lang="en-US" sz="1200">
                          <a:effectLst/>
                        </a:rPr>
                      </a:br>
                      <a:r>
                        <a:rPr lang="en-US" sz="1200">
                          <a:effectLst/>
                        </a:rPr>
                        <a:t>    public Server choose(Object key) {</a:t>
                      </a:r>
                      <a:br>
                        <a:rPr lang="en-US" sz="1200">
                          <a:effectLst/>
                        </a:rPr>
                      </a:br>
                      <a:r>
                        <a:rPr lang="en-US" sz="1200">
                          <a:effectLst/>
                        </a:rPr>
                        <a:t>        BaseLoadBalancer loadBalancer = (BaseLoadBalancer) super.getLoadBalancer();</a:t>
                      </a:r>
                      <a:br>
                        <a:rPr lang="en-US" sz="1200">
                          <a:effectLst/>
                        </a:rPr>
                      </a:br>
                      <a:r>
                        <a:rPr lang="en-US" sz="1200">
                          <a:effectLst/>
                        </a:rPr>
                        <a:t>        String name = loadBalancer.getName();		// </a:t>
                      </a:r>
                      <a:r>
                        <a:rPr lang="zh-CN" sz="1200">
                          <a:effectLst/>
                        </a:rPr>
                        <a:t>请求微服务名称</a:t>
                      </a:r>
                      <a:r>
                        <a:rPr lang="en-US" sz="1200">
                          <a:effectLst/>
                        </a:rPr>
                        <a:t/>
                      </a:r>
                      <a:br>
                        <a:rPr lang="en-US" sz="1200">
                          <a:effectLst/>
                        </a:rPr>
                      </a:br>
                      <a:r>
                        <a:rPr lang="en-US" sz="1200">
                          <a:effectLst/>
                        </a:rPr>
                        <a:t>        NamingService namingService = this.nacosDiscoveryProperties		.namingServiceInstance();			// </a:t>
                      </a:r>
                      <a:r>
                        <a:rPr lang="zh-CN" sz="1200">
                          <a:effectLst/>
                        </a:rPr>
                        <a:t>命名实例</a:t>
                      </a:r>
                      <a:r>
                        <a:rPr lang="en-US" sz="1200">
                          <a:effectLst/>
                        </a:rPr>
                        <a:t/>
                      </a:r>
                      <a:br>
                        <a:rPr lang="en-US" sz="1200">
                          <a:effectLst/>
                        </a:rPr>
                      </a:br>
                      <a:r>
                        <a:rPr lang="en-US" sz="1200">
                          <a:effectLst/>
                        </a:rPr>
                        <a:t>        try {</a:t>
                      </a:r>
                      <a:br>
                        <a:rPr lang="en-US" sz="1200">
                          <a:effectLst/>
                        </a:rPr>
                      </a:br>
                      <a:r>
                        <a:rPr lang="en-US" sz="1200">
                          <a:effectLst/>
                        </a:rPr>
                        <a:t>            List&lt;Instance&gt; instances = namingService</a:t>
                      </a:r>
                      <a:br>
                        <a:rPr lang="en-US" sz="1200">
                          <a:effectLst/>
                        </a:rPr>
                      </a:br>
                      <a:r>
                        <a:rPr lang="en-US" sz="1200">
                          <a:effectLst/>
                        </a:rPr>
                        <a:t>                    .selectInstances(name, this.nacosDiscoveryProperties.getGroup(), 			true); 		// </a:t>
                      </a:r>
                      <a:r>
                        <a:rPr lang="zh-CN" sz="1200">
                          <a:effectLst/>
                        </a:rPr>
                        <a:t>获取指定名称的所有实例</a:t>
                      </a:r>
                      <a:r>
                        <a:rPr lang="en-US" sz="1200">
                          <a:effectLst/>
                        </a:rPr>
                        <a:t/>
                      </a:r>
                      <a:br>
                        <a:rPr lang="en-US" sz="1200">
                          <a:effectLst/>
                        </a:rPr>
                      </a:br>
                      <a:r>
                        <a:rPr lang="en-US" sz="1200">
                          <a:effectLst/>
                        </a:rPr>
                        <a:t>            List&lt;Instance&gt; metadataVersionMatchInstances = instances.stream()</a:t>
                      </a:r>
                      <a:br>
                        <a:rPr lang="en-US" sz="1200">
                          <a:effectLst/>
                        </a:rPr>
                      </a:br>
                      <a:r>
                        <a:rPr lang="en-US" sz="1200">
                          <a:effectLst/>
                        </a:rPr>
                        <a:t>                    .filter(instance -&gt; Objects.equals(this.nacosDiscoveryProperties			.getMetadata().get("version"), </a:t>
                      </a:r>
                      <a:br>
                        <a:rPr lang="en-US" sz="1200">
                          <a:effectLst/>
                        </a:rPr>
                      </a:br>
                      <a:r>
                        <a:rPr lang="en-US" sz="1200">
                          <a:effectLst/>
                        </a:rPr>
                        <a:t>                            		instance.getMetadata().get("version")))// </a:t>
                      </a:r>
                      <a:r>
                        <a:rPr lang="zh-CN" sz="1200">
                          <a:effectLst/>
                        </a:rPr>
                        <a:t>版本过滤</a:t>
                      </a:r>
                      <a:r>
                        <a:rPr lang="en-US" sz="1200">
                          <a:effectLst/>
                        </a:rPr>
                        <a:t/>
                      </a:r>
                      <a:br>
                        <a:rPr lang="en-US" sz="1200">
                          <a:effectLst/>
                        </a:rPr>
                      </a:br>
                      <a:r>
                        <a:rPr lang="en-US" sz="1200">
                          <a:effectLst/>
                        </a:rPr>
                        <a:t>                    .collect(Collectors.toList());</a:t>
                      </a:r>
                      <a:br>
                        <a:rPr lang="en-US" sz="1200">
                          <a:effectLst/>
                        </a:rPr>
                      </a:br>
                      <a:r>
                        <a:rPr lang="en-US" sz="1200">
                          <a:effectLst/>
                        </a:rPr>
                        <a:t>            List&lt;Instance&gt; instancesToBeanChoose = null; 	// </a:t>
                      </a:r>
                      <a:r>
                        <a:rPr lang="zh-CN" sz="1200">
                          <a:effectLst/>
                        </a:rPr>
                        <a:t>候选实例</a:t>
                      </a:r>
                      <a:r>
                        <a:rPr lang="en-US" sz="1200">
                          <a:effectLst/>
                        </a:rPr>
                        <a:t/>
                      </a:r>
                      <a:br>
                        <a:rPr lang="en-US" sz="1200">
                          <a:effectLst/>
                        </a:rPr>
                      </a:br>
                      <a:r>
                        <a:rPr lang="en-US" sz="1200">
                          <a:effectLst/>
                        </a:rPr>
                        <a:t>            if (CollectionUtils.isEmpty(metadataVersionMatchInstances)) { // </a:t>
                      </a:r>
                      <a:r>
                        <a:rPr lang="zh-CN" sz="1200">
                          <a:effectLst/>
                        </a:rPr>
                        <a:t>未选中实例</a:t>
                      </a:r>
                      <a:r>
                        <a:rPr lang="en-US" sz="1200">
                          <a:effectLst/>
                        </a:rPr>
                        <a:t/>
                      </a:r>
                      <a:br>
                        <a:rPr lang="en-US" sz="1200">
                          <a:effectLst/>
                        </a:rPr>
                      </a:br>
                      <a:r>
                        <a:rPr lang="en-US" sz="1200">
                          <a:effectLst/>
                        </a:rPr>
                        <a:t>                instancesToBeanChoose = instances; 		// </a:t>
                      </a:r>
                      <a:r>
                        <a:rPr lang="zh-CN" sz="1200">
                          <a:effectLst/>
                        </a:rPr>
                        <a:t>全部实例</a:t>
                      </a:r>
                      <a:r>
                        <a:rPr lang="en-US" sz="1200">
                          <a:effectLst/>
                        </a:rPr>
                        <a:t/>
                      </a:r>
                      <a:br>
                        <a:rPr lang="en-US" sz="1200">
                          <a:effectLst/>
                        </a:rPr>
                      </a:br>
                      <a:r>
                        <a:rPr lang="en-US" sz="1200">
                          <a:effectLst/>
                        </a:rPr>
                        <a:t>            } else {</a:t>
                      </a:r>
                      <a:br>
                        <a:rPr lang="en-US" sz="1200">
                          <a:effectLst/>
                        </a:rPr>
                      </a:br>
                      <a:r>
                        <a:rPr lang="en-US" sz="1200">
                          <a:effectLst/>
                        </a:rPr>
                        <a:t>                instancesToBeanChoose = metadataVersionMatchInstances; // </a:t>
                      </a:r>
                      <a:r>
                        <a:rPr lang="zh-CN" sz="1200">
                          <a:effectLst/>
                        </a:rPr>
                        <a:t>匹配实例</a:t>
                      </a:r>
                      <a:r>
                        <a:rPr lang="en-US" sz="1200">
                          <a:effectLst/>
                        </a:rPr>
                        <a:t/>
                      </a:r>
                      <a:br>
                        <a:rPr lang="en-US" sz="1200">
                          <a:effectLst/>
                        </a:rPr>
                      </a:br>
                      <a:r>
                        <a:rPr lang="en-US" sz="1200">
                          <a:effectLst/>
                        </a:rPr>
                        <a:t>            }</a:t>
                      </a:r>
                      <a:br>
                        <a:rPr lang="en-US" sz="1200">
                          <a:effectLst/>
                        </a:rPr>
                      </a:br>
                      <a:r>
                        <a:rPr lang="en-US" sz="1200">
                          <a:effectLst/>
                        </a:rPr>
                        <a:t>            Instance selectedInstance = </a:t>
                      </a:r>
                      <a:r>
                        <a:rPr lang="en-US" sz="1200" smtClean="0">
                          <a:effectLst/>
                        </a:rPr>
                        <a:t>ExtendBalancer.getHostByRandomWeight2(instancesToBeanChoose</a:t>
                      </a:r>
                      <a:r>
                        <a:rPr lang="en-US" sz="1200">
                          <a:effectLst/>
                        </a:rPr>
                        <a:t>); 	</a:t>
                      </a:r>
                      <a:r>
                        <a:rPr lang="en-US" sz="1200" smtClean="0">
                          <a:effectLst/>
                        </a:rPr>
                        <a:t>// </a:t>
                      </a:r>
                      <a:r>
                        <a:rPr lang="zh-CN" sz="1200">
                          <a:effectLst/>
                        </a:rPr>
                        <a:t>基于权重负载均衡算法返回实例</a:t>
                      </a:r>
                      <a:r>
                        <a:rPr lang="en-US" sz="1200">
                          <a:effectLst/>
                        </a:rPr>
                        <a:t/>
                      </a:r>
                      <a:br>
                        <a:rPr lang="en-US" sz="1200">
                          <a:effectLst/>
                        </a:rPr>
                      </a:br>
                      <a:r>
                        <a:rPr lang="en-US" sz="1200">
                          <a:effectLst/>
                        </a:rPr>
                        <a:t>            return new NacosServer(selectedInstance); 	// </a:t>
                      </a:r>
                      <a:r>
                        <a:rPr lang="zh-CN" sz="1200">
                          <a:effectLst/>
                        </a:rPr>
                        <a:t>返回实例</a:t>
                      </a:r>
                      <a:r>
                        <a:rPr lang="en-US" sz="1200">
                          <a:effectLst/>
                        </a:rPr>
                        <a:t/>
                      </a:r>
                      <a:br>
                        <a:rPr lang="en-US" sz="1200">
                          <a:effectLst/>
                        </a:rPr>
                      </a:br>
                      <a:r>
                        <a:rPr lang="en-US" sz="1200">
                          <a:effectLst/>
                        </a:rPr>
                        <a:t>        } catch (NacosException e) {}</a:t>
                      </a:r>
                      <a:br>
                        <a:rPr lang="en-US" sz="1200">
                          <a:effectLst/>
                        </a:rPr>
                      </a:br>
                      <a:r>
                        <a:rPr lang="en-US" sz="1200">
                          <a:effectLst/>
                        </a:rPr>
                        <a:t>        return null;</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701261913"/>
                  </a:ext>
                </a:extLst>
              </a:tr>
            </a:tbl>
          </a:graphicData>
        </a:graphic>
      </p:graphicFrame>
    </p:spTree>
    <p:extLst>
      <p:ext uri="{BB962C8B-B14F-4D97-AF65-F5344CB8AC3E}">
        <p14:creationId xmlns:p14="http://schemas.microsoft.com/office/powerpoint/2010/main" val="2198790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Ribbon</a:t>
            </a:r>
            <a:r>
              <a:rPr lang="zh-CN" altLang="zh-CN"/>
              <a:t>配置类</a:t>
            </a:r>
            <a:endParaRPr lang="zh-CN" altLang="en-US"/>
          </a:p>
        </p:txBody>
      </p:sp>
      <p:graphicFrame>
        <p:nvGraphicFramePr>
          <p:cNvPr id="4" name="表格 3"/>
          <p:cNvGraphicFramePr>
            <a:graphicFrameLocks noGrp="1"/>
          </p:cNvGraphicFramePr>
          <p:nvPr>
            <p:extLst/>
          </p:nvPr>
        </p:nvGraphicFramePr>
        <p:xfrm>
          <a:off x="207285" y="849086"/>
          <a:ext cx="11763042" cy="5826033"/>
        </p:xfrm>
        <a:graphic>
          <a:graphicData uri="http://schemas.openxmlformats.org/drawingml/2006/table">
            <a:tbl>
              <a:tblPr firstRow="1" firstCol="1" lastRow="1" lastCol="1" bandRow="1" bandCol="1">
                <a:tableStyleId>{5940675A-B579-460E-94D1-54222C63F5DA}</a:tableStyleId>
              </a:tblPr>
              <a:tblGrid>
                <a:gridCol w="11763042">
                  <a:extLst>
                    <a:ext uri="{9D8B030D-6E8A-4147-A177-3AD203B41FA5}">
                      <a16:colId xmlns:a16="http://schemas.microsoft.com/office/drawing/2014/main" val="3136720119"/>
                    </a:ext>
                  </a:extLst>
                </a:gridCol>
              </a:tblGrid>
              <a:tr h="5826033">
                <a:tc>
                  <a:txBody>
                    <a:bodyPr/>
                    <a:lstStyle/>
                    <a:p>
                      <a:r>
                        <a:rPr lang="en-US" sz="1600">
                          <a:effectLst/>
                        </a:rPr>
                        <a:t>package muyan.yootk.config.ribbon; 			// </a:t>
                      </a:r>
                      <a:r>
                        <a:rPr lang="zh-CN" sz="1600">
                          <a:effectLst/>
                        </a:rPr>
                        <a:t>与主应用扫描包不同</a:t>
                      </a:r>
                      <a:r>
                        <a:rPr lang="en-US" sz="1600">
                          <a:effectLst/>
                        </a:rPr>
                        <a:t/>
                      </a:r>
                      <a:br>
                        <a:rPr lang="en-US" sz="1600">
                          <a:effectLst/>
                        </a:rPr>
                      </a:br>
                      <a:r>
                        <a:rPr lang="en-US" sz="1600">
                          <a:effectLst/>
                        </a:rPr>
                        <a:t>@Configuration 						// </a:t>
                      </a:r>
                      <a:r>
                        <a:rPr lang="zh-CN" sz="1600">
                          <a:effectLst/>
                        </a:rPr>
                        <a:t>配置类</a:t>
                      </a:r>
                      <a:r>
                        <a:rPr lang="en-US" sz="1600">
                          <a:effectLst/>
                        </a:rPr>
                        <a:t/>
                      </a:r>
                      <a:br>
                        <a:rPr lang="en-US" sz="1600">
                          <a:effectLst/>
                        </a:rPr>
                      </a:br>
                      <a:r>
                        <a:rPr lang="en-US" sz="1600">
                          <a:effectLst/>
                        </a:rPr>
                        <a:t>public class DeptProviderRibbonConfig {</a:t>
                      </a:r>
                      <a:br>
                        <a:rPr lang="en-US" sz="1600">
                          <a:effectLst/>
                        </a:rPr>
                      </a:br>
                      <a:r>
                        <a:rPr lang="en-US" sz="1600">
                          <a:effectLst/>
                        </a:rPr>
                        <a:t>    @Bean  						// Bean</a:t>
                      </a:r>
                      <a:r>
                        <a:rPr lang="zh-CN" sz="1600">
                          <a:effectLst/>
                        </a:rPr>
                        <a:t>注册</a:t>
                      </a:r>
                      <a:r>
                        <a:rPr lang="en-US" sz="1600">
                          <a:effectLst/>
                        </a:rPr>
                        <a:t/>
                      </a:r>
                      <a:br>
                        <a:rPr lang="en-US" sz="1600">
                          <a:effectLst/>
                        </a:rPr>
                      </a:br>
                      <a:r>
                        <a:rPr lang="en-US" sz="1600">
                          <a:effectLst/>
                        </a:rPr>
                        <a:t>    public IRule ribbonRule() {</a:t>
                      </a:r>
                      <a:br>
                        <a:rPr lang="en-US" sz="1600">
                          <a:effectLst/>
                        </a:rPr>
                      </a:br>
                      <a:r>
                        <a:rPr lang="en-US" sz="1600">
                          <a:effectLst/>
                        </a:rPr>
                        <a:t>        return new NacosVersionRule();			// </a:t>
                      </a:r>
                      <a:r>
                        <a:rPr lang="zh-CN" sz="1600">
                          <a:effectLst/>
                        </a:rPr>
                        <a:t>版本匹配优先读取</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524566330"/>
                  </a:ext>
                </a:extLst>
              </a:tr>
            </a:tbl>
          </a:graphicData>
        </a:graphic>
      </p:graphicFrame>
    </p:spTree>
    <p:extLst>
      <p:ext uri="{BB962C8B-B14F-4D97-AF65-F5344CB8AC3E}">
        <p14:creationId xmlns:p14="http://schemas.microsoft.com/office/powerpoint/2010/main" val="18533858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远程接口映射</a:t>
            </a:r>
            <a:endParaRPr lang="zh-CN" altLang="en-US"/>
          </a:p>
        </p:txBody>
      </p:sp>
      <p:sp>
        <p:nvSpPr>
          <p:cNvPr id="3" name="内容占位符 2"/>
          <p:cNvSpPr>
            <a:spLocks noGrp="1"/>
          </p:cNvSpPr>
          <p:nvPr>
            <p:ph idx="1"/>
          </p:nvPr>
        </p:nvSpPr>
        <p:spPr/>
        <p:txBody>
          <a:bodyPr/>
          <a:lstStyle/>
          <a:p>
            <a:r>
              <a:rPr lang="zh-CN" altLang="zh-CN"/>
              <a:t>在进行远程接口调用时，原始的做法是直接依据微服务的名称找到与之相关的</a:t>
            </a:r>
            <a:r>
              <a:rPr lang="en-US" altLang="zh-CN"/>
              <a:t>REST</a:t>
            </a:r>
            <a:r>
              <a:rPr lang="zh-CN" altLang="zh-CN"/>
              <a:t>地址，随后通过</a:t>
            </a:r>
            <a:r>
              <a:rPr lang="en-US" altLang="zh-CN"/>
              <a:t>RestTemplate</a:t>
            </a:r>
            <a:r>
              <a:rPr lang="zh-CN" altLang="zh-CN"/>
              <a:t>对象实例实现服务调用，这样在每次进行服务调用时就必须明确的知道服务的地址，但是这种做法并不符合于传统的</a:t>
            </a:r>
            <a:r>
              <a:rPr lang="en-US" altLang="zh-CN"/>
              <a:t>RPC</a:t>
            </a:r>
            <a:r>
              <a:rPr lang="zh-CN" altLang="zh-CN"/>
              <a:t>实现形式，最佳的形式是客户端通过业务接口实现微服务的调用</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35" y="2355240"/>
            <a:ext cx="11782917" cy="269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14781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r>
              <a:rPr lang="zh-CN" altLang="zh-CN"/>
              <a:t>配置文件</a:t>
            </a:r>
            <a:endParaRPr lang="zh-CN" altLang="en-US"/>
          </a:p>
        </p:txBody>
      </p:sp>
      <p:graphicFrame>
        <p:nvGraphicFramePr>
          <p:cNvPr id="4" name="表格 3"/>
          <p:cNvGraphicFramePr>
            <a:graphicFrameLocks noGrp="1"/>
          </p:cNvGraphicFramePr>
          <p:nvPr>
            <p:extLst/>
          </p:nvPr>
        </p:nvGraphicFramePr>
        <p:xfrm>
          <a:off x="223909" y="849087"/>
          <a:ext cx="11721479" cy="5842658"/>
        </p:xfrm>
        <a:graphic>
          <a:graphicData uri="http://schemas.openxmlformats.org/drawingml/2006/table">
            <a:tbl>
              <a:tblPr firstRow="1" firstCol="1" lastRow="1" lastCol="1" bandRow="1" bandCol="1">
                <a:tableStyleId>{5940675A-B579-460E-94D1-54222C63F5DA}</a:tableStyleId>
              </a:tblPr>
              <a:tblGrid>
                <a:gridCol w="11721479">
                  <a:extLst>
                    <a:ext uri="{9D8B030D-6E8A-4147-A177-3AD203B41FA5}">
                      <a16:colId xmlns:a16="http://schemas.microsoft.com/office/drawing/2014/main" val="856790408"/>
                    </a:ext>
                  </a:extLst>
                </a:gridCol>
              </a:tblGrid>
              <a:tr h="5842658">
                <a:tc>
                  <a:txBody>
                    <a:bodyPr/>
                    <a:lstStyle/>
                    <a:p>
                      <a:r>
                        <a:rPr lang="en-US" sz="1600">
                          <a:effectLst/>
                        </a:rPr>
                        <a:t>project('common-api') { 					// </a:t>
                      </a:r>
                      <a:r>
                        <a:rPr lang="zh-CN" sz="1600">
                          <a:effectLst/>
                        </a:rPr>
                        <a:t>子模块</a:t>
                      </a:r>
                      <a:r>
                        <a:rPr lang="en-US" sz="1600">
                          <a:effectLst/>
                        </a:rPr>
                        <a:t/>
                      </a:r>
                      <a:br>
                        <a:rPr lang="en-US" sz="1600">
                          <a:effectLst/>
                        </a:rPr>
                      </a:br>
                      <a:r>
                        <a:rPr lang="en-US" sz="1600">
                          <a:effectLst/>
                        </a:rPr>
                        <a:t>    dependencies { 					// </a:t>
                      </a:r>
                      <a:r>
                        <a:rPr lang="zh-CN" sz="1600">
                          <a:effectLst/>
                        </a:rPr>
                        <a:t>配置子模块依赖</a:t>
                      </a:r>
                      <a:r>
                        <a:rPr lang="en-US" sz="1600">
                          <a:effectLst/>
                        </a:rPr>
                        <a:t/>
                      </a:r>
                      <a:br>
                        <a:rPr lang="en-US" sz="1600">
                          <a:effectLst/>
                        </a:rPr>
                      </a:br>
                      <a:r>
                        <a:rPr lang="en-US" sz="1600">
                          <a:effectLst/>
                        </a:rPr>
                        <a:t>        compile('org.springframework.boot:spring-boot-starter-web') 	// SpringBoot</a:t>
                      </a:r>
                      <a:br>
                        <a:rPr lang="en-US" sz="1600">
                          <a:effectLst/>
                        </a:rPr>
                      </a:br>
                      <a:r>
                        <a:rPr lang="en-US" sz="1600">
                          <a:effectLst/>
                        </a:rPr>
                        <a:t>        compile('org.springframework.cloud:spring-cloud-starter-openfeign')// OpenFeign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907561803"/>
                  </a:ext>
                </a:extLst>
              </a:tr>
            </a:tbl>
          </a:graphicData>
        </a:graphic>
      </p:graphicFrame>
    </p:spTree>
    <p:extLst>
      <p:ext uri="{BB962C8B-B14F-4D97-AF65-F5344CB8AC3E}">
        <p14:creationId xmlns:p14="http://schemas.microsoft.com/office/powerpoint/2010/main" val="3549382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IDeptService</a:t>
            </a:r>
            <a:r>
              <a:rPr lang="zh-CN" altLang="zh-CN"/>
              <a:t>业</a:t>
            </a:r>
            <a:r>
              <a:rPr lang="zh-CN" altLang="zh-CN" smtClean="0"/>
              <a:t>务</a:t>
            </a:r>
            <a:r>
              <a:rPr lang="zh-CN" altLang="en-US" smtClean="0"/>
              <a:t>接口</a:t>
            </a:r>
            <a:endParaRPr lang="zh-CN" altLang="en-US"/>
          </a:p>
        </p:txBody>
      </p:sp>
      <p:graphicFrame>
        <p:nvGraphicFramePr>
          <p:cNvPr id="4" name="表格 3"/>
          <p:cNvGraphicFramePr>
            <a:graphicFrameLocks noGrp="1"/>
          </p:cNvGraphicFramePr>
          <p:nvPr>
            <p:extLst/>
          </p:nvPr>
        </p:nvGraphicFramePr>
        <p:xfrm>
          <a:off x="223908" y="849086"/>
          <a:ext cx="11729793" cy="5801095"/>
        </p:xfrm>
        <a:graphic>
          <a:graphicData uri="http://schemas.openxmlformats.org/drawingml/2006/table">
            <a:tbl>
              <a:tblPr firstRow="1" firstCol="1" lastRow="1" lastCol="1" bandRow="1" bandCol="1">
                <a:tableStyleId>{5940675A-B579-460E-94D1-54222C63F5DA}</a:tableStyleId>
              </a:tblPr>
              <a:tblGrid>
                <a:gridCol w="11729793">
                  <a:extLst>
                    <a:ext uri="{9D8B030D-6E8A-4147-A177-3AD203B41FA5}">
                      <a16:colId xmlns:a16="http://schemas.microsoft.com/office/drawing/2014/main" val="524657097"/>
                    </a:ext>
                  </a:extLst>
                </a:gridCol>
              </a:tblGrid>
              <a:tr h="5801095">
                <a:tc>
                  <a:txBody>
                    <a:bodyPr/>
                    <a:lstStyle/>
                    <a:p>
                      <a:r>
                        <a:rPr lang="en-US" sz="1600">
                          <a:effectLst/>
                        </a:rPr>
                        <a:t>package com.yootk.service;</a:t>
                      </a:r>
                      <a:br>
                        <a:rPr lang="en-US" sz="1600">
                          <a:effectLst/>
                        </a:rPr>
                      </a:br>
                      <a:r>
                        <a:rPr lang="en-US" sz="1600">
                          <a:effectLst/>
                        </a:rPr>
                        <a:t>@FeignClient("dept.provider") 				// </a:t>
                      </a:r>
                      <a:r>
                        <a:rPr lang="zh-CN" sz="1600">
                          <a:effectLst/>
                        </a:rPr>
                        <a:t>映射微服务名称</a:t>
                      </a:r>
                      <a:r>
                        <a:rPr lang="en-US" sz="1600">
                          <a:effectLst/>
                        </a:rPr>
                        <a:t/>
                      </a:r>
                      <a:br>
                        <a:rPr lang="en-US" sz="1600">
                          <a:effectLst/>
                        </a:rPr>
                      </a:br>
                      <a:r>
                        <a:rPr lang="en-US" sz="1600">
                          <a:effectLst/>
                        </a:rPr>
                        <a:t>public interface IDeptService { 				// </a:t>
                      </a:r>
                      <a:r>
                        <a:rPr lang="zh-CN" sz="1600">
                          <a:effectLst/>
                        </a:rPr>
                        <a:t>部门业务接口</a:t>
                      </a:r>
                      <a:r>
                        <a:rPr lang="en-US" sz="1600">
                          <a:effectLst/>
                        </a:rPr>
                        <a:t/>
                      </a:r>
                      <a:br>
                        <a:rPr lang="en-US" sz="1600">
                          <a:effectLst/>
                        </a:rPr>
                      </a:br>
                      <a:r>
                        <a:rPr lang="en-US" sz="1600">
                          <a:effectLst/>
                        </a:rPr>
                        <a:t>    @GetMapping("/provider/dept/get/{deptno}") 		// </a:t>
                      </a:r>
                      <a:r>
                        <a:rPr lang="zh-CN" sz="1600">
                          <a:effectLst/>
                        </a:rPr>
                        <a:t>微服务路径</a:t>
                      </a:r>
                      <a:r>
                        <a:rPr lang="en-US" sz="1600">
                          <a:effectLst/>
                        </a:rPr>
                        <a:t/>
                      </a:r>
                      <a:br>
                        <a:rPr lang="en-US" sz="1600">
                          <a:effectLst/>
                        </a:rPr>
                      </a:br>
                      <a:r>
                        <a:rPr lang="en-US" sz="1600">
                          <a:effectLst/>
                        </a:rPr>
                        <a:t>    public DeptDTO get(@PathVariable("deptno") long id);</a:t>
                      </a:r>
                      <a:br>
                        <a:rPr lang="en-US" sz="1600">
                          <a:effectLst/>
                        </a:rPr>
                      </a:br>
                      <a:r>
                        <a:rPr lang="en-US" sz="1600">
                          <a:effectLst/>
                        </a:rPr>
                        <a:t>    @PostMapping("/provider/dept/add") 			// </a:t>
                      </a:r>
                      <a:r>
                        <a:rPr lang="zh-CN" sz="1600">
                          <a:effectLst/>
                        </a:rPr>
                        <a:t>微服务路径</a:t>
                      </a:r>
                      <a:r>
                        <a:rPr lang="en-US" sz="1600">
                          <a:effectLst/>
                        </a:rPr>
                        <a:t/>
                      </a:r>
                      <a:br>
                        <a:rPr lang="en-US" sz="1600">
                          <a:effectLst/>
                        </a:rPr>
                      </a:br>
                      <a:r>
                        <a:rPr lang="en-US" sz="1600">
                          <a:effectLst/>
                        </a:rPr>
                        <a:t>    public boolean add(DeptDTO dept);</a:t>
                      </a:r>
                      <a:br>
                        <a:rPr lang="en-US" sz="1600">
                          <a:effectLst/>
                        </a:rPr>
                      </a:br>
                      <a:r>
                        <a:rPr lang="en-US" sz="1600">
                          <a:effectLst/>
                        </a:rPr>
                        <a:t>    @GetMapping("/provider/dept/list") 			// </a:t>
                      </a:r>
                      <a:r>
                        <a:rPr lang="zh-CN" sz="1600">
                          <a:effectLst/>
                        </a:rPr>
                        <a:t>微服务路径</a:t>
                      </a:r>
                      <a:r>
                        <a:rPr lang="en-US" sz="1600">
                          <a:effectLst/>
                        </a:rPr>
                        <a:t/>
                      </a:r>
                      <a:br>
                        <a:rPr lang="en-US" sz="1600">
                          <a:effectLst/>
                        </a:rPr>
                      </a:br>
                      <a:r>
                        <a:rPr lang="en-US" sz="1600">
                          <a:effectLst/>
                        </a:rPr>
                        <a:t>    public List&lt;DeptDTO&gt; list();</a:t>
                      </a:r>
                      <a:br>
                        <a:rPr lang="en-US" sz="1600">
                          <a:effectLst/>
                        </a:rPr>
                      </a:br>
                      <a:r>
                        <a:rPr lang="en-US" sz="1600">
                          <a:effectLst/>
                        </a:rPr>
                        <a:t>    @GetMapping("/provider/dept/split") 			// </a:t>
                      </a:r>
                      <a:r>
                        <a:rPr lang="zh-CN" sz="1600">
                          <a:effectLst/>
                        </a:rPr>
                        <a:t>微服务路径</a:t>
                      </a:r>
                      <a:r>
                        <a:rPr lang="en-US" sz="1600">
                          <a:effectLst/>
                        </a:rPr>
                        <a:t/>
                      </a:r>
                      <a:br>
                        <a:rPr lang="en-US" sz="1600">
                          <a:effectLst/>
                        </a:rPr>
                      </a:br>
                      <a:r>
                        <a:rPr lang="en-US" sz="1600">
                          <a:effectLst/>
                        </a:rPr>
                        <a:t>    public Map&lt;String, Object&gt; split(@RequestParam("cp") int currentPage, 	@RequestParam("ls") int lineSize, @RequestParam("col") String column, 	@RequestParam("kw") String keyword);</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697983304"/>
                  </a:ext>
                </a:extLst>
              </a:tr>
            </a:tbl>
          </a:graphicData>
        </a:graphic>
      </p:graphicFrame>
    </p:spTree>
    <p:extLst>
      <p:ext uri="{BB962C8B-B14F-4D97-AF65-F5344CB8AC3E}">
        <p14:creationId xmlns:p14="http://schemas.microsoft.com/office/powerpoint/2010/main" val="1891809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消费端</a:t>
            </a:r>
            <a:r>
              <a:rPr lang="en-US" altLang="zh-CN"/>
              <a:t>Action</a:t>
            </a:r>
            <a:endParaRPr lang="zh-CN" altLang="en-US"/>
          </a:p>
        </p:txBody>
      </p:sp>
      <p:graphicFrame>
        <p:nvGraphicFramePr>
          <p:cNvPr id="4" name="表格 3"/>
          <p:cNvGraphicFramePr>
            <a:graphicFrameLocks noGrp="1"/>
          </p:cNvGraphicFramePr>
          <p:nvPr>
            <p:extLst/>
          </p:nvPr>
        </p:nvGraphicFramePr>
        <p:xfrm>
          <a:off x="223910" y="849086"/>
          <a:ext cx="11729792" cy="5776157"/>
        </p:xfrm>
        <a:graphic>
          <a:graphicData uri="http://schemas.openxmlformats.org/drawingml/2006/table">
            <a:tbl>
              <a:tblPr firstRow="1" firstCol="1" lastRow="1" lastCol="1" bandRow="1" bandCol="1">
                <a:tableStyleId>{5940675A-B579-460E-94D1-54222C63F5DA}</a:tableStyleId>
              </a:tblPr>
              <a:tblGrid>
                <a:gridCol w="11729792">
                  <a:extLst>
                    <a:ext uri="{9D8B030D-6E8A-4147-A177-3AD203B41FA5}">
                      <a16:colId xmlns:a16="http://schemas.microsoft.com/office/drawing/2014/main" val="988003644"/>
                    </a:ext>
                  </a:extLst>
                </a:gridCol>
              </a:tblGrid>
              <a:tr h="5776157">
                <a:tc>
                  <a:txBody>
                    <a:bodyPr/>
                    <a:lstStyle/>
                    <a:p>
                      <a:r>
                        <a:rPr lang="en-US" sz="1600">
                          <a:effectLst/>
                        </a:rPr>
                        <a:t>package com.yootk.consumer.action;</a:t>
                      </a:r>
                      <a:br>
                        <a:rPr lang="en-US" sz="1600">
                          <a:effectLst/>
                        </a:rPr>
                      </a:br>
                      <a:r>
                        <a:rPr lang="en-US" sz="1600">
                          <a:effectLst/>
                        </a:rPr>
                        <a:t>@RestController 						// REST</a:t>
                      </a:r>
                      <a:r>
                        <a:rPr lang="zh-CN" sz="1600">
                          <a:effectLst/>
                        </a:rPr>
                        <a:t>响应</a:t>
                      </a:r>
                      <a:r>
                        <a:rPr lang="en-US" sz="1600">
                          <a:effectLst/>
                        </a:rPr>
                        <a:t/>
                      </a:r>
                      <a:br>
                        <a:rPr lang="en-US" sz="1600">
                          <a:effectLst/>
                        </a:rPr>
                      </a:br>
                      <a:r>
                        <a:rPr lang="en-US" sz="1600">
                          <a:effectLst/>
                        </a:rPr>
                        <a:t>@RequestMapping("/consumer/dept/*") 			// </a:t>
                      </a:r>
                      <a:r>
                        <a:rPr lang="zh-CN" sz="1600">
                          <a:effectLst/>
                        </a:rPr>
                        <a:t>父路径</a:t>
                      </a:r>
                      <a:r>
                        <a:rPr lang="en-US" sz="1600">
                          <a:effectLst/>
                        </a:rPr>
                        <a:t/>
                      </a:r>
                      <a:br>
                        <a:rPr lang="en-US" sz="1600">
                          <a:effectLst/>
                        </a:rPr>
                      </a:br>
                      <a:r>
                        <a:rPr lang="en-US" sz="1600">
                          <a:effectLst/>
                        </a:rPr>
                        <a:t>public class DeptConsumerAction {</a:t>
                      </a:r>
                      <a:br>
                        <a:rPr lang="en-US" sz="1600">
                          <a:effectLst/>
                        </a:rPr>
                      </a:br>
                      <a:r>
                        <a:rPr lang="en-US" sz="1600">
                          <a:effectLst/>
                        </a:rPr>
                        <a:t>    @Autowired</a:t>
                      </a:r>
                      <a:br>
                        <a:rPr lang="en-US" sz="1600">
                          <a:effectLst/>
                        </a:rPr>
                      </a:br>
                      <a:r>
                        <a:rPr lang="en-US" sz="1600">
                          <a:effectLst/>
                        </a:rPr>
                        <a:t>    private IDeptService deptService; 			// </a:t>
                      </a:r>
                      <a:r>
                        <a:rPr lang="zh-CN" sz="1600">
                          <a:effectLst/>
                        </a:rPr>
                        <a:t>业务接口实例</a:t>
                      </a:r>
                      <a:r>
                        <a:rPr lang="en-US" sz="1600">
                          <a:effectLst/>
                        </a:rPr>
                        <a:t/>
                      </a:r>
                      <a:br>
                        <a:rPr lang="en-US" sz="1600">
                          <a:effectLst/>
                        </a:rPr>
                      </a:br>
                      <a:r>
                        <a:rPr lang="en-US" sz="1600">
                          <a:effectLst/>
                        </a:rPr>
                        <a:t>    @GetMapping("add")</a:t>
                      </a:r>
                      <a:br>
                        <a:rPr lang="en-US" sz="1600">
                          <a:effectLst/>
                        </a:rPr>
                      </a:br>
                      <a:r>
                        <a:rPr lang="en-US" sz="1600">
                          <a:effectLst/>
                        </a:rPr>
                        <a:t>    public Object addDept(DeptDTO dept) {            		// </a:t>
                      </a:r>
                      <a:r>
                        <a:rPr lang="zh-CN" sz="1600">
                          <a:effectLst/>
                        </a:rPr>
                        <a:t>增加部门</a:t>
                      </a:r>
                      <a:r>
                        <a:rPr lang="en-US" sz="1600">
                          <a:effectLst/>
                        </a:rPr>
                        <a:t/>
                      </a:r>
                      <a:br>
                        <a:rPr lang="en-US" sz="1600">
                          <a:effectLst/>
                        </a:rPr>
                      </a:br>
                      <a:r>
                        <a:rPr lang="en-US" sz="1600">
                          <a:effectLst/>
                        </a:rPr>
                        <a:t>        return this.deptService.add(dept);</a:t>
                      </a:r>
                      <a:br>
                        <a:rPr lang="en-US" sz="1600">
                          <a:effectLst/>
                        </a:rPr>
                      </a:br>
                      <a:r>
                        <a:rPr lang="en-US" sz="1600">
                          <a:effectLst/>
                        </a:rPr>
                        <a:t>    }</a:t>
                      </a:r>
                      <a:br>
                        <a:rPr lang="en-US" sz="1600">
                          <a:effectLst/>
                        </a:rPr>
                      </a:br>
                      <a:r>
                        <a:rPr lang="en-US" sz="1600">
                          <a:effectLst/>
                        </a:rPr>
                        <a:t>    @GetMapping("get")</a:t>
                      </a:r>
                      <a:br>
                        <a:rPr lang="en-US" sz="1600">
                          <a:effectLst/>
                        </a:rPr>
                      </a:br>
                      <a:r>
                        <a:rPr lang="en-US" sz="1600">
                          <a:effectLst/>
                        </a:rPr>
                        <a:t>    public Object getDept(Long deptno) {            		// </a:t>
                      </a:r>
                      <a:r>
                        <a:rPr lang="zh-CN" sz="1600">
                          <a:effectLst/>
                        </a:rPr>
                        <a:t>查询部门</a:t>
                      </a:r>
                      <a:r>
                        <a:rPr lang="en-US" sz="1600">
                          <a:effectLst/>
                        </a:rPr>
                        <a:t/>
                      </a:r>
                      <a:br>
                        <a:rPr lang="en-US" sz="1600">
                          <a:effectLst/>
                        </a:rPr>
                      </a:br>
                      <a:r>
                        <a:rPr lang="en-US" sz="1600">
                          <a:effectLst/>
                        </a:rPr>
                        <a:t>        return this.deptService.get(deptno);</a:t>
                      </a:r>
                      <a:br>
                        <a:rPr lang="en-US" sz="1600">
                          <a:effectLst/>
                        </a:rPr>
                      </a:br>
                      <a:r>
                        <a:rPr lang="en-US" sz="1600">
                          <a:effectLst/>
                        </a:rPr>
                        <a:t>    }</a:t>
                      </a:r>
                      <a:br>
                        <a:rPr lang="en-US" sz="1600">
                          <a:effectLst/>
                        </a:rPr>
                      </a:br>
                      <a:r>
                        <a:rPr lang="en-US" sz="1600">
                          <a:effectLst/>
                        </a:rPr>
                        <a:t>    @GetMapping("list")</a:t>
                      </a:r>
                      <a:br>
                        <a:rPr lang="en-US" sz="1600">
                          <a:effectLst/>
                        </a:rPr>
                      </a:br>
                      <a:r>
                        <a:rPr lang="en-US" sz="1600">
                          <a:effectLst/>
                        </a:rPr>
                        <a:t>    public Object listDept() {                		// </a:t>
                      </a:r>
                      <a:r>
                        <a:rPr lang="zh-CN" sz="1600">
                          <a:effectLst/>
                        </a:rPr>
                        <a:t>部门列表</a:t>
                      </a:r>
                      <a:r>
                        <a:rPr lang="en-US" sz="1600">
                          <a:effectLst/>
                        </a:rPr>
                        <a:t/>
                      </a:r>
                      <a:br>
                        <a:rPr lang="en-US" sz="1600">
                          <a:effectLst/>
                        </a:rPr>
                      </a:br>
                      <a:r>
                        <a:rPr lang="en-US" sz="1600">
                          <a:effectLst/>
                        </a:rPr>
                        <a:t>        return this.deptService.list();</a:t>
                      </a:r>
                      <a:br>
                        <a:rPr lang="en-US" sz="1600">
                          <a:effectLst/>
                        </a:rPr>
                      </a:br>
                      <a:r>
                        <a:rPr lang="en-US" sz="1600">
                          <a:effectLst/>
                        </a:rPr>
                        <a:t>    }</a:t>
                      </a:r>
                      <a:br>
                        <a:rPr lang="en-US" sz="1600">
                          <a:effectLst/>
                        </a:rPr>
                      </a:br>
                      <a:r>
                        <a:rPr lang="en-US" sz="1600">
                          <a:effectLst/>
                        </a:rPr>
                        <a:t>    @GetMapping("split")</a:t>
                      </a:r>
                      <a:br>
                        <a:rPr lang="en-US" sz="1600">
                          <a:effectLst/>
                        </a:rPr>
                      </a:br>
                      <a:r>
                        <a:rPr lang="en-US" sz="1600">
                          <a:effectLst/>
                        </a:rPr>
                        <a:t>    public Object splitDept(int cp, int ls, String col, String kw) { // </a:t>
                      </a:r>
                      <a:r>
                        <a:rPr lang="zh-CN" sz="1600">
                          <a:effectLst/>
                        </a:rPr>
                        <a:t>分页列表</a:t>
                      </a:r>
                      <a:r>
                        <a:rPr lang="en-US" sz="1600">
                          <a:effectLst/>
                        </a:rPr>
                        <a:t/>
                      </a:r>
                      <a:br>
                        <a:rPr lang="en-US" sz="1600">
                          <a:effectLst/>
                        </a:rPr>
                      </a:br>
                      <a:r>
                        <a:rPr lang="en-US" sz="1600">
                          <a:effectLst/>
                        </a:rPr>
                        <a:t>        return this.deptService.split(cp, ls, col, kw);</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008003009"/>
                  </a:ext>
                </a:extLst>
              </a:tr>
            </a:tbl>
          </a:graphicData>
        </a:graphic>
      </p:graphicFrame>
    </p:spTree>
    <p:extLst>
      <p:ext uri="{BB962C8B-B14F-4D97-AF65-F5344CB8AC3E}">
        <p14:creationId xmlns:p14="http://schemas.microsoft.com/office/powerpoint/2010/main" val="2443408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防火墙配置</a:t>
            </a:r>
            <a:endParaRPr lang="zh-CN" altLang="en-US"/>
          </a:p>
        </p:txBody>
      </p:sp>
      <p:sp>
        <p:nvSpPr>
          <p:cNvPr id="3" name="内容占位符 2"/>
          <p:cNvSpPr>
            <a:spLocks noGrp="1"/>
          </p:cNvSpPr>
          <p:nvPr>
            <p:ph idx="1"/>
          </p:nvPr>
        </p:nvSpPr>
        <p:spPr/>
        <p:txBody>
          <a:bodyPr/>
          <a:lstStyle/>
          <a:p>
            <a:r>
              <a:rPr lang="zh-CN" altLang="en-US" smtClean="0"/>
              <a:t>配置访问端口：</a:t>
            </a:r>
            <a:endParaRPr lang="en-US" altLang="zh-CN" smtClean="0"/>
          </a:p>
          <a:p>
            <a:pPr lvl="1"/>
            <a:r>
              <a:rPr lang="en-US" altLang="zh-CN"/>
              <a:t>firewall-cmd --zone=public --add-port=8848/tcp --permanent</a:t>
            </a:r>
          </a:p>
          <a:p>
            <a:pPr lvl="1"/>
            <a:r>
              <a:rPr lang="en-US" altLang="zh-CN"/>
              <a:t>firewall-cmd --zone=public --add-port=7848/tcp --permanent</a:t>
            </a:r>
          </a:p>
          <a:p>
            <a:pPr lvl="1"/>
            <a:r>
              <a:rPr lang="en-US" altLang="zh-CN"/>
              <a:t>firewall-cmd --zone=public --add-port=9848/tcp --permanent</a:t>
            </a:r>
          </a:p>
          <a:p>
            <a:pPr lvl="1"/>
            <a:r>
              <a:rPr lang="en-US" altLang="zh-CN"/>
              <a:t>firewall-cmd --zone=public --add-port=9849/tcp --</a:t>
            </a:r>
            <a:r>
              <a:rPr lang="en-US" altLang="zh-CN" smtClean="0"/>
              <a:t>permanent</a:t>
            </a:r>
          </a:p>
          <a:p>
            <a:r>
              <a:rPr lang="zh-CN" altLang="en-US" smtClean="0"/>
              <a:t>重新加载配置：</a:t>
            </a:r>
            <a:endParaRPr lang="en-US" altLang="zh-CN" smtClean="0"/>
          </a:p>
          <a:p>
            <a:pPr lvl="1"/>
            <a:r>
              <a:rPr lang="en-US" altLang="zh-CN"/>
              <a:t>firewall-cmd --reload</a:t>
            </a:r>
            <a:endParaRPr lang="zh-CN" altLang="en-US"/>
          </a:p>
        </p:txBody>
      </p:sp>
    </p:spTree>
    <p:extLst>
      <p:ext uri="{BB962C8B-B14F-4D97-AF65-F5344CB8AC3E}">
        <p14:creationId xmlns:p14="http://schemas.microsoft.com/office/powerpoint/2010/main" val="76620521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修改启动类</a:t>
            </a:r>
            <a:endParaRPr lang="zh-CN" altLang="en-US"/>
          </a:p>
        </p:txBody>
      </p:sp>
      <p:graphicFrame>
        <p:nvGraphicFramePr>
          <p:cNvPr id="4" name="表格 3"/>
          <p:cNvGraphicFramePr>
            <a:graphicFrameLocks noGrp="1"/>
          </p:cNvGraphicFramePr>
          <p:nvPr>
            <p:extLst/>
          </p:nvPr>
        </p:nvGraphicFramePr>
        <p:xfrm>
          <a:off x="190658" y="849086"/>
          <a:ext cx="11721479" cy="5668091"/>
        </p:xfrm>
        <a:graphic>
          <a:graphicData uri="http://schemas.openxmlformats.org/drawingml/2006/table">
            <a:tbl>
              <a:tblPr firstRow="1" firstCol="1" lastRow="1" lastCol="1" bandRow="1" bandCol="1">
                <a:tableStyleId>{5940675A-B579-460E-94D1-54222C63F5DA}</a:tableStyleId>
              </a:tblPr>
              <a:tblGrid>
                <a:gridCol w="11721479">
                  <a:extLst>
                    <a:ext uri="{9D8B030D-6E8A-4147-A177-3AD203B41FA5}">
                      <a16:colId xmlns:a16="http://schemas.microsoft.com/office/drawing/2014/main" val="1315662524"/>
                    </a:ext>
                  </a:extLst>
                </a:gridCol>
              </a:tblGrid>
              <a:tr h="5668091">
                <a:tc>
                  <a:txBody>
                    <a:bodyPr/>
                    <a:lstStyle/>
                    <a:p>
                      <a:r>
                        <a:rPr lang="en-US" sz="1400">
                          <a:effectLst/>
                        </a:rPr>
                        <a:t>package com.yootk.consumer;</a:t>
                      </a:r>
                      <a:br>
                        <a:rPr lang="en-US" sz="1400">
                          <a:effectLst/>
                        </a:rPr>
                      </a:br>
                      <a:r>
                        <a:rPr lang="en-US" sz="1400">
                          <a:effectLst/>
                        </a:rPr>
                        <a:t>@SpringBootApplication</a:t>
                      </a:r>
                      <a:br>
                        <a:rPr lang="en-US" sz="1400">
                          <a:effectLst/>
                        </a:rPr>
                      </a:br>
                      <a:r>
                        <a:rPr lang="en-US" sz="1400">
                          <a:effectLst/>
                        </a:rPr>
                        <a:t>@EnableDiscoveryClient 					// </a:t>
                      </a:r>
                      <a:r>
                        <a:rPr lang="zh-CN" sz="1400">
                          <a:effectLst/>
                        </a:rPr>
                        <a:t>启用发现服务</a:t>
                      </a:r>
                      <a:r>
                        <a:rPr lang="en-US" sz="1400">
                          <a:effectLst/>
                        </a:rPr>
                        <a:t/>
                      </a:r>
                      <a:br>
                        <a:rPr lang="en-US" sz="1400">
                          <a:effectLst/>
                        </a:rPr>
                      </a:br>
                      <a:r>
                        <a:rPr lang="en-US" sz="1400">
                          <a:effectLst/>
                        </a:rPr>
                        <a:t>@RibbonClient(name = "dept.provider", 	configuration = DeptProviderRibbonConfig.class) 	// </a:t>
                      </a:r>
                      <a:r>
                        <a:rPr lang="zh-CN" sz="1400">
                          <a:effectLst/>
                        </a:rPr>
                        <a:t>负载均衡策略</a:t>
                      </a:r>
                      <a:r>
                        <a:rPr lang="en-US" sz="1400">
                          <a:effectLst/>
                        </a:rPr>
                        <a:t/>
                      </a:r>
                      <a:br>
                        <a:rPr lang="en-US" sz="1400">
                          <a:effectLst/>
                        </a:rPr>
                      </a:br>
                      <a:r>
                        <a:rPr lang="en-US" sz="1400">
                          <a:effectLst/>
                        </a:rPr>
                        <a:t>@EnableFeignClients("com.yootk.service") 			// Feign</a:t>
                      </a:r>
                      <a:r>
                        <a:rPr lang="zh-CN" sz="1400">
                          <a:effectLst/>
                        </a:rPr>
                        <a:t>扫描包</a:t>
                      </a:r>
                      <a:r>
                        <a:rPr lang="en-US" sz="1400">
                          <a:effectLst/>
                        </a:rPr>
                        <a:t/>
                      </a:r>
                      <a:br>
                        <a:rPr lang="en-US" sz="1400">
                          <a:effectLst/>
                        </a:rPr>
                      </a:br>
                      <a:r>
                        <a:rPr lang="en-US" sz="1400">
                          <a:effectLst/>
                        </a:rPr>
                        <a:t>public class StartConsumerApplication { 			// </a:t>
                      </a:r>
                      <a:r>
                        <a:rPr lang="zh-CN" sz="1400">
                          <a:effectLst/>
                        </a:rPr>
                        <a:t>李兴华高薪就业编程训练营</a:t>
                      </a:r>
                      <a:r>
                        <a:rPr lang="en-US" sz="1400">
                          <a:effectLst/>
                        </a:rPr>
                        <a:t/>
                      </a:r>
                      <a:br>
                        <a:rPr lang="en-US" sz="1400">
                          <a:effectLst/>
                        </a:rPr>
                      </a:br>
                      <a:r>
                        <a:rPr lang="en-US" sz="1400">
                          <a:effectLst/>
                        </a:rPr>
                        <a:t>    public static void main(String[] args) { 		// </a:t>
                      </a:r>
                      <a:r>
                        <a:rPr lang="zh-CN" sz="1400">
                          <a:effectLst/>
                        </a:rPr>
                        <a:t>沐言科技：</a:t>
                      </a:r>
                      <a:r>
                        <a:rPr lang="en-US" sz="1400">
                          <a:effectLst/>
                        </a:rPr>
                        <a:t>www.yootk.com</a:t>
                      </a:r>
                      <a:br>
                        <a:rPr lang="en-US" sz="1400">
                          <a:effectLst/>
                        </a:rPr>
                      </a:br>
                      <a:r>
                        <a:rPr lang="en-US" sz="1400">
                          <a:effectLst/>
                        </a:rPr>
                        <a:t>        SpringApplication.run(StartConsumerApplication.class, args); // </a:t>
                      </a:r>
                      <a:r>
                        <a:rPr lang="zh-CN" sz="1400">
                          <a:effectLst/>
                        </a:rPr>
                        <a:t>服务启动</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939594813"/>
                  </a:ext>
                </a:extLst>
              </a:tr>
            </a:tbl>
          </a:graphicData>
        </a:graphic>
      </p:graphicFrame>
    </p:spTree>
    <p:extLst>
      <p:ext uri="{BB962C8B-B14F-4D97-AF65-F5344CB8AC3E}">
        <p14:creationId xmlns:p14="http://schemas.microsoft.com/office/powerpoint/2010/main" val="17089499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Feign</a:t>
            </a:r>
            <a:r>
              <a:rPr lang="zh-CN" altLang="zh-CN"/>
              <a:t>日志级别</a:t>
            </a:r>
            <a:endParaRPr lang="zh-CN" altLang="en-US"/>
          </a:p>
        </p:txBody>
      </p:sp>
      <p:sp>
        <p:nvSpPr>
          <p:cNvPr id="3" name="内容占位符 2"/>
          <p:cNvSpPr>
            <a:spLocks noGrp="1"/>
          </p:cNvSpPr>
          <p:nvPr>
            <p:ph idx="1"/>
          </p:nvPr>
        </p:nvSpPr>
        <p:spPr/>
        <p:txBody>
          <a:bodyPr/>
          <a:lstStyle/>
          <a:p>
            <a:r>
              <a:rPr lang="en-US" altLang="zh-CN"/>
              <a:t>REST</a:t>
            </a:r>
            <a:r>
              <a:rPr lang="zh-CN" altLang="zh-CN"/>
              <a:t>服务是以</a:t>
            </a:r>
            <a:r>
              <a:rPr lang="en-US" altLang="zh-CN"/>
              <a:t>HTTP</a:t>
            </a:r>
            <a:r>
              <a:rPr lang="zh-CN" altLang="zh-CN"/>
              <a:t>为基础进行搭建的，而在使用</a:t>
            </a:r>
            <a:r>
              <a:rPr lang="en-US" altLang="zh-CN"/>
              <a:t>Feign</a:t>
            </a:r>
            <a:r>
              <a:rPr lang="zh-CN" altLang="zh-CN"/>
              <a:t>进行转换时，实际上是封装了用户对</a:t>
            </a:r>
            <a:r>
              <a:rPr lang="en-US" altLang="zh-CN"/>
              <a:t>REST</a:t>
            </a:r>
            <a:r>
              <a:rPr lang="zh-CN" altLang="zh-CN"/>
              <a:t>接口的调用过程，使之可以通过</a:t>
            </a:r>
            <a:r>
              <a:rPr lang="en-US" altLang="zh-CN"/>
              <a:t>RPC</a:t>
            </a:r>
            <a:r>
              <a:rPr lang="zh-CN" altLang="zh-CN"/>
              <a:t>的方式实现服务调用，如果开发者需要关注到这一操作的过程，则可以开启</a:t>
            </a:r>
            <a:r>
              <a:rPr lang="en-US" altLang="zh-CN"/>
              <a:t>Feign</a:t>
            </a:r>
            <a:r>
              <a:rPr lang="zh-CN" altLang="zh-CN"/>
              <a:t>转换日志，在</a:t>
            </a:r>
            <a:r>
              <a:rPr lang="en-US" altLang="zh-CN"/>
              <a:t>Feign</a:t>
            </a:r>
            <a:r>
              <a:rPr lang="zh-CN" altLang="zh-CN"/>
              <a:t>中对于转换日志的级别定义有四种</a:t>
            </a:r>
            <a:endParaRPr lang="zh-CN" altLang="en-US"/>
          </a:p>
        </p:txBody>
      </p:sp>
      <p:graphicFrame>
        <p:nvGraphicFramePr>
          <p:cNvPr id="4" name="表格 3"/>
          <p:cNvGraphicFramePr>
            <a:graphicFrameLocks noGrp="1"/>
          </p:cNvGraphicFramePr>
          <p:nvPr>
            <p:extLst/>
          </p:nvPr>
        </p:nvGraphicFramePr>
        <p:xfrm>
          <a:off x="352180" y="2432772"/>
          <a:ext cx="11526706" cy="1981285"/>
        </p:xfrm>
        <a:graphic>
          <a:graphicData uri="http://schemas.openxmlformats.org/drawingml/2006/table">
            <a:tbl>
              <a:tblPr firstRow="1" firstCol="1" lastRow="1" lastCol="1" bandRow="1" bandCol="1">
                <a:tableStyleId>{5940675A-B579-460E-94D1-54222C63F5DA}</a:tableStyleId>
              </a:tblPr>
              <a:tblGrid>
                <a:gridCol w="655340">
                  <a:extLst>
                    <a:ext uri="{9D8B030D-6E8A-4147-A177-3AD203B41FA5}">
                      <a16:colId xmlns:a16="http://schemas.microsoft.com/office/drawing/2014/main" val="3007476547"/>
                    </a:ext>
                  </a:extLst>
                </a:gridCol>
                <a:gridCol w="3473303">
                  <a:extLst>
                    <a:ext uri="{9D8B030D-6E8A-4147-A177-3AD203B41FA5}">
                      <a16:colId xmlns:a16="http://schemas.microsoft.com/office/drawing/2014/main" val="1176482521"/>
                    </a:ext>
                  </a:extLst>
                </a:gridCol>
                <a:gridCol w="7398063">
                  <a:extLst>
                    <a:ext uri="{9D8B030D-6E8A-4147-A177-3AD203B41FA5}">
                      <a16:colId xmlns:a16="http://schemas.microsoft.com/office/drawing/2014/main" val="2140956694"/>
                    </a:ext>
                  </a:extLst>
                </a:gridCol>
              </a:tblGrid>
              <a:tr h="396257">
                <a:tc>
                  <a:txBody>
                    <a:bodyPr/>
                    <a:lstStyle/>
                    <a:p>
                      <a:pPr algn="ctr">
                        <a:spcAft>
                          <a:spcPts val="0"/>
                        </a:spcAft>
                      </a:pPr>
                      <a:r>
                        <a:rPr lang="en-US" sz="1200" b="1" kern="100">
                          <a:effectLst/>
                        </a:rPr>
                        <a:t>No.</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a:effectLst/>
                        </a:rPr>
                        <a:t>日志级别</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a:effectLst/>
                        </a:rPr>
                        <a:t>描述</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541788379"/>
                  </a:ext>
                </a:extLst>
              </a:tr>
              <a:tr h="396257">
                <a:tc>
                  <a:txBody>
                    <a:bodyPr/>
                    <a:lstStyle/>
                    <a:p>
                      <a:pPr algn="ctr">
                        <a:spcAft>
                          <a:spcPts val="0"/>
                        </a:spcAft>
                      </a:pPr>
                      <a:r>
                        <a:rPr lang="en-US" sz="120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feign.Logger.Level.NONE</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不记录任何日志信息</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58505126"/>
                  </a:ext>
                </a:extLst>
              </a:tr>
              <a:tr h="396257">
                <a:tc>
                  <a:txBody>
                    <a:bodyPr/>
                    <a:lstStyle/>
                    <a:p>
                      <a:pPr algn="ctr">
                        <a:spcAft>
                          <a:spcPts val="0"/>
                        </a:spcAft>
                      </a:pPr>
                      <a:r>
                        <a:rPr lang="en-US" sz="12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feign.Logger.Level.BASIC</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仅记录基本信息，例如请求方法、</a:t>
                      </a:r>
                      <a:r>
                        <a:rPr lang="en-US" sz="1200" kern="100">
                          <a:effectLst/>
                        </a:rPr>
                        <a:t>URL</a:t>
                      </a:r>
                      <a:r>
                        <a:rPr lang="zh-CN" sz="1200" kern="100">
                          <a:effectLst/>
                        </a:rPr>
                        <a:t>以及响应状态、执行时间</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52754975"/>
                  </a:ext>
                </a:extLst>
              </a:tr>
              <a:tr h="396257">
                <a:tc>
                  <a:txBody>
                    <a:bodyPr/>
                    <a:lstStyle/>
                    <a:p>
                      <a:pPr algn="ctr">
                        <a:spcAft>
                          <a:spcPts val="0"/>
                        </a:spcAft>
                      </a:pPr>
                      <a:r>
                        <a:rPr lang="en-US" sz="1200" kern="100">
                          <a:effectLst/>
                        </a:rPr>
                        <a:t>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feign.Logger.Level.HEADERS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在</a:t>
                      </a:r>
                      <a:r>
                        <a:rPr lang="en-US" sz="1200" kern="100">
                          <a:effectLst/>
                        </a:rPr>
                        <a:t>BASIC</a:t>
                      </a:r>
                      <a:r>
                        <a:rPr lang="zh-CN" sz="1200" kern="100">
                          <a:effectLst/>
                        </a:rPr>
                        <a:t>基础之上记录请求和响应头信息</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71761459"/>
                  </a:ext>
                </a:extLst>
              </a:tr>
              <a:tr h="396257">
                <a:tc>
                  <a:txBody>
                    <a:bodyPr/>
                    <a:lstStyle/>
                    <a:p>
                      <a:pPr algn="ctr">
                        <a:spcAft>
                          <a:spcPts val="0"/>
                        </a:spcAft>
                      </a:pPr>
                      <a:r>
                        <a:rPr lang="en-US" sz="1200" kern="100">
                          <a:effectLst/>
                        </a:rPr>
                        <a:t>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feign.Logger.Level.FULL</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记录所有请求与响应的完整信息，包括：请求数据、头信息等</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91777680"/>
                  </a:ext>
                </a:extLst>
              </a:tr>
            </a:tbl>
          </a:graphicData>
        </a:graphic>
      </p:graphicFrame>
    </p:spTree>
    <p:extLst>
      <p:ext uri="{BB962C8B-B14F-4D97-AF65-F5344CB8AC3E}">
        <p14:creationId xmlns:p14="http://schemas.microsoft.com/office/powerpoint/2010/main" val="30885299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Feign</a:t>
            </a:r>
            <a:r>
              <a:rPr lang="zh-CN" altLang="zh-CN"/>
              <a:t>配置类</a:t>
            </a:r>
            <a:endParaRPr lang="zh-CN" altLang="en-US"/>
          </a:p>
        </p:txBody>
      </p:sp>
      <p:graphicFrame>
        <p:nvGraphicFramePr>
          <p:cNvPr id="4" name="表格 3"/>
          <p:cNvGraphicFramePr>
            <a:graphicFrameLocks noGrp="1"/>
          </p:cNvGraphicFramePr>
          <p:nvPr>
            <p:extLst/>
          </p:nvPr>
        </p:nvGraphicFramePr>
        <p:xfrm>
          <a:off x="223910" y="936480"/>
          <a:ext cx="11729792" cy="5713701"/>
        </p:xfrm>
        <a:graphic>
          <a:graphicData uri="http://schemas.openxmlformats.org/drawingml/2006/table">
            <a:tbl>
              <a:tblPr firstRow="1" firstCol="1" lastRow="1" lastCol="1" bandRow="1" bandCol="1">
                <a:tableStyleId>{5940675A-B579-460E-94D1-54222C63F5DA}</a:tableStyleId>
              </a:tblPr>
              <a:tblGrid>
                <a:gridCol w="11729792">
                  <a:extLst>
                    <a:ext uri="{9D8B030D-6E8A-4147-A177-3AD203B41FA5}">
                      <a16:colId xmlns:a16="http://schemas.microsoft.com/office/drawing/2014/main" val="1038100503"/>
                    </a:ext>
                  </a:extLst>
                </a:gridCol>
              </a:tblGrid>
              <a:tr h="5713701">
                <a:tc>
                  <a:txBody>
                    <a:bodyPr/>
                    <a:lstStyle/>
                    <a:p>
                      <a:r>
                        <a:rPr lang="en-US" sz="1400">
                          <a:effectLst/>
                        </a:rPr>
                        <a:t>package com.yootk.service.config;</a:t>
                      </a:r>
                      <a:br>
                        <a:rPr lang="en-US" sz="1400">
                          <a:effectLst/>
                        </a:rPr>
                      </a:br>
                      <a:r>
                        <a:rPr lang="en-US" sz="1400">
                          <a:effectLst/>
                        </a:rPr>
                        <a:t>import feign.Logger; 				// </a:t>
                      </a:r>
                      <a:r>
                        <a:rPr lang="zh-CN" sz="1400">
                          <a:effectLst/>
                        </a:rPr>
                        <a:t>此时导入的为</a:t>
                      </a:r>
                      <a:r>
                        <a:rPr lang="en-US" sz="1400">
                          <a:effectLst/>
                        </a:rPr>
                        <a:t>feign</a:t>
                      </a:r>
                      <a:r>
                        <a:rPr lang="zh-CN" sz="1400">
                          <a:effectLst/>
                        </a:rPr>
                        <a:t>提供的日志组件</a:t>
                      </a:r>
                      <a:r>
                        <a:rPr lang="en-US" sz="1400">
                          <a:effectLst/>
                        </a:rPr>
                        <a:t/>
                      </a:r>
                      <a:br>
                        <a:rPr lang="en-US" sz="1400">
                          <a:effectLst/>
                        </a:rPr>
                      </a:br>
                      <a:r>
                        <a:rPr lang="en-US" sz="1400">
                          <a:effectLst/>
                        </a:rPr>
                        <a:t>public class FeignConfig {</a:t>
                      </a:r>
                      <a:br>
                        <a:rPr lang="en-US" sz="1400">
                          <a:effectLst/>
                        </a:rPr>
                      </a:br>
                      <a:r>
                        <a:rPr lang="en-US" sz="1400">
                          <a:effectLst/>
                        </a:rPr>
                        <a:t>    @Bean</a:t>
                      </a:r>
                      <a:br>
                        <a:rPr lang="en-US" sz="1400">
                          <a:effectLst/>
                        </a:rPr>
                      </a:br>
                      <a:r>
                        <a:rPr lang="en-US" sz="1400">
                          <a:effectLst/>
                        </a:rPr>
                        <a:t>    public Logger.Level level() {</a:t>
                      </a:r>
                      <a:br>
                        <a:rPr lang="en-US" sz="1400">
                          <a:effectLst/>
                        </a:rPr>
                      </a:br>
                      <a:r>
                        <a:rPr lang="en-US" sz="1400">
                          <a:effectLst/>
                        </a:rPr>
                        <a:t>        return Logger.Level.FULL; 			// </a:t>
                      </a:r>
                      <a:r>
                        <a:rPr lang="zh-CN" sz="1400">
                          <a:effectLst/>
                        </a:rPr>
                        <a:t>打印所有请求的细节</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3351669638"/>
                  </a:ext>
                </a:extLst>
              </a:tr>
            </a:tbl>
          </a:graphicData>
        </a:graphic>
      </p:graphicFrame>
    </p:spTree>
    <p:extLst>
      <p:ext uri="{BB962C8B-B14F-4D97-AF65-F5344CB8AC3E}">
        <p14:creationId xmlns:p14="http://schemas.microsoft.com/office/powerpoint/2010/main" val="33814532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@FeignClient</a:t>
            </a:r>
            <a:r>
              <a:rPr lang="zh-CN" altLang="zh-CN"/>
              <a:t>注解</a:t>
            </a:r>
            <a:endParaRPr lang="zh-CN" altLang="en-US"/>
          </a:p>
        </p:txBody>
      </p:sp>
      <p:graphicFrame>
        <p:nvGraphicFramePr>
          <p:cNvPr id="4" name="表格 3"/>
          <p:cNvGraphicFramePr>
            <a:graphicFrameLocks noGrp="1"/>
          </p:cNvGraphicFramePr>
          <p:nvPr>
            <p:extLst/>
          </p:nvPr>
        </p:nvGraphicFramePr>
        <p:xfrm>
          <a:off x="207283" y="849086"/>
          <a:ext cx="11646665" cy="1387037"/>
        </p:xfrm>
        <a:graphic>
          <a:graphicData uri="http://schemas.openxmlformats.org/drawingml/2006/table">
            <a:tbl>
              <a:tblPr firstRow="1" firstCol="1" lastRow="1" lastCol="1" bandRow="1" bandCol="1">
                <a:tableStyleId>{5940675A-B579-460E-94D1-54222C63F5DA}</a:tableStyleId>
              </a:tblPr>
              <a:tblGrid>
                <a:gridCol w="11646665">
                  <a:extLst>
                    <a:ext uri="{9D8B030D-6E8A-4147-A177-3AD203B41FA5}">
                      <a16:colId xmlns:a16="http://schemas.microsoft.com/office/drawing/2014/main" val="1487507483"/>
                    </a:ext>
                  </a:extLst>
                </a:gridCol>
              </a:tblGrid>
              <a:tr h="1387037">
                <a:tc>
                  <a:txBody>
                    <a:bodyPr/>
                    <a:lstStyle/>
                    <a:p>
                      <a:r>
                        <a:rPr lang="en-US" sz="1600">
                          <a:effectLst/>
                        </a:rPr>
                        <a:t>package com.yootk.service;</a:t>
                      </a:r>
                      <a:br>
                        <a:rPr lang="en-US" sz="1600">
                          <a:effectLst/>
                        </a:rPr>
                      </a:br>
                      <a:r>
                        <a:rPr lang="en-US" sz="1600">
                          <a:effectLst/>
                        </a:rPr>
                        <a:t>@FeignClient(value="dept.provider", configuration = FeignConfig.class) 	// </a:t>
                      </a:r>
                      <a:r>
                        <a:rPr lang="zh-CN" sz="1600">
                          <a:effectLst/>
                        </a:rPr>
                        <a:t>配置类</a:t>
                      </a:r>
                      <a:r>
                        <a:rPr lang="en-US" sz="1600">
                          <a:effectLst/>
                        </a:rPr>
                        <a:t/>
                      </a:r>
                      <a:br>
                        <a:rPr lang="en-US" sz="1600">
                          <a:effectLst/>
                        </a:rPr>
                      </a:br>
                      <a:r>
                        <a:rPr lang="en-US" sz="1600">
                          <a:effectLst/>
                        </a:rPr>
                        <a:t>public interface IDeptService { }</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308599012"/>
                  </a:ext>
                </a:extLst>
              </a:tr>
            </a:tbl>
          </a:graphicData>
        </a:graphic>
      </p:graphicFrame>
    </p:spTree>
    <p:extLst>
      <p:ext uri="{BB962C8B-B14F-4D97-AF65-F5344CB8AC3E}">
        <p14:creationId xmlns:p14="http://schemas.microsoft.com/office/powerpoint/2010/main" val="13239234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配置文件</a:t>
            </a:r>
            <a:endParaRPr lang="zh-CN" altLang="en-US"/>
          </a:p>
        </p:txBody>
      </p:sp>
      <p:graphicFrame>
        <p:nvGraphicFramePr>
          <p:cNvPr id="4" name="表格 3"/>
          <p:cNvGraphicFramePr>
            <a:graphicFrameLocks noGrp="1"/>
          </p:cNvGraphicFramePr>
          <p:nvPr>
            <p:extLst/>
          </p:nvPr>
        </p:nvGraphicFramePr>
        <p:xfrm>
          <a:off x="182346" y="849087"/>
          <a:ext cx="11754729" cy="1511728"/>
        </p:xfrm>
        <a:graphic>
          <a:graphicData uri="http://schemas.openxmlformats.org/drawingml/2006/table">
            <a:tbl>
              <a:tblPr firstRow="1" firstCol="1" lastRow="1" lastCol="1" bandRow="1" bandCol="1">
                <a:tableStyleId>{5940675A-B579-460E-94D1-54222C63F5DA}</a:tableStyleId>
              </a:tblPr>
              <a:tblGrid>
                <a:gridCol w="11754729">
                  <a:extLst>
                    <a:ext uri="{9D8B030D-6E8A-4147-A177-3AD203B41FA5}">
                      <a16:colId xmlns:a16="http://schemas.microsoft.com/office/drawing/2014/main" val="2143120300"/>
                    </a:ext>
                  </a:extLst>
                </a:gridCol>
              </a:tblGrid>
              <a:tr h="1511728">
                <a:tc>
                  <a:txBody>
                    <a:bodyPr/>
                    <a:lstStyle/>
                    <a:p>
                      <a:r>
                        <a:rPr lang="en-US" sz="1800">
                          <a:effectLst/>
                        </a:rPr>
                        <a:t>logging:</a:t>
                      </a:r>
                      <a:br>
                        <a:rPr lang="en-US" sz="1800">
                          <a:effectLst/>
                        </a:rPr>
                      </a:br>
                      <a:r>
                        <a:rPr lang="en-US" sz="1800">
                          <a:effectLst/>
                        </a:rPr>
                        <a:t>  level:</a:t>
                      </a:r>
                      <a:br>
                        <a:rPr lang="en-US" sz="1800">
                          <a:effectLst/>
                        </a:rPr>
                      </a:br>
                      <a:r>
                        <a:rPr lang="en-US" sz="1800">
                          <a:effectLst/>
                        </a:rPr>
                        <a:t>    com.yootk.service.IDeptService: DEBUG 		# </a:t>
                      </a:r>
                      <a:r>
                        <a:rPr lang="zh-CN" sz="1800">
                          <a:effectLst/>
                        </a:rPr>
                        <a:t>定义接口日志级别</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2711305643"/>
                  </a:ext>
                </a:extLst>
              </a:tr>
            </a:tbl>
          </a:graphicData>
        </a:graphic>
      </p:graphicFrame>
    </p:spTree>
    <p:extLst>
      <p:ext uri="{BB962C8B-B14F-4D97-AF65-F5344CB8AC3E}">
        <p14:creationId xmlns:p14="http://schemas.microsoft.com/office/powerpoint/2010/main" val="39997650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HTTP</a:t>
            </a:r>
            <a:r>
              <a:rPr lang="zh-CN" altLang="zh-CN"/>
              <a:t>的重复连接与关闭</a:t>
            </a:r>
            <a:endParaRPr lang="zh-CN" altLang="en-US"/>
          </a:p>
        </p:txBody>
      </p:sp>
      <p:sp>
        <p:nvSpPr>
          <p:cNvPr id="3" name="内容占位符 2"/>
          <p:cNvSpPr>
            <a:spLocks noGrp="1"/>
          </p:cNvSpPr>
          <p:nvPr>
            <p:ph idx="1"/>
          </p:nvPr>
        </p:nvSpPr>
        <p:spPr/>
        <p:txBody>
          <a:bodyPr/>
          <a:lstStyle/>
          <a:p>
            <a:r>
              <a:rPr lang="zh-CN" altLang="zh-CN"/>
              <a:t>在使用</a:t>
            </a:r>
            <a:r>
              <a:rPr lang="en-US" altLang="zh-CN"/>
              <a:t>Feign</a:t>
            </a:r>
            <a:r>
              <a:rPr lang="zh-CN" altLang="zh-CN"/>
              <a:t>组件实现远程微服务调用时，全部的处理操作都是基于</a:t>
            </a:r>
            <a:r>
              <a:rPr lang="en-US" altLang="zh-CN"/>
              <a:t>HTTP</a:t>
            </a:r>
            <a:r>
              <a:rPr lang="zh-CN" altLang="zh-CN"/>
              <a:t>协议完成的，而</a:t>
            </a:r>
            <a:r>
              <a:rPr lang="en-US" altLang="zh-CN"/>
              <a:t>HTTP</a:t>
            </a:r>
            <a:r>
              <a:rPr lang="zh-CN" altLang="zh-CN"/>
              <a:t>协议是基于</a:t>
            </a:r>
            <a:r>
              <a:rPr lang="en-US" altLang="zh-CN"/>
              <a:t>TCP</a:t>
            </a:r>
            <a:r>
              <a:rPr lang="zh-CN" altLang="zh-CN"/>
              <a:t>协议开发。由于</a:t>
            </a:r>
            <a:r>
              <a:rPr lang="en-US" altLang="zh-CN"/>
              <a:t>HTTP</a:t>
            </a:r>
            <a:r>
              <a:rPr lang="zh-CN" altLang="zh-CN"/>
              <a:t>协议采用了无状态的处理形式，这样一来用户每一次发出请求都需要进行重复的连接打开与关闭操作</a:t>
            </a:r>
            <a:r>
              <a:rPr lang="zh-CN" altLang="zh-CN" smtClean="0"/>
              <a:t>，而</a:t>
            </a:r>
            <a:r>
              <a:rPr lang="zh-CN" altLang="zh-CN"/>
              <a:t>这样的处理形式最终一定会导致严重的性能损耗。</a:t>
            </a:r>
            <a:endParaRPr lang="zh-CN" altLang="en-US"/>
          </a:p>
        </p:txBody>
      </p:sp>
      <p:pic>
        <p:nvPicPr>
          <p:cNvPr id="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035" y="2497138"/>
            <a:ext cx="11216918"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97440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HTTP</a:t>
            </a:r>
            <a:r>
              <a:rPr lang="zh-CN" altLang="zh-CN"/>
              <a:t>持久化连接</a:t>
            </a:r>
            <a:endParaRPr lang="zh-CN" altLang="en-US"/>
          </a:p>
        </p:txBody>
      </p:sp>
      <p:sp>
        <p:nvSpPr>
          <p:cNvPr id="3" name="内容占位符 2"/>
          <p:cNvSpPr>
            <a:spLocks noGrp="1"/>
          </p:cNvSpPr>
          <p:nvPr>
            <p:ph idx="1"/>
          </p:nvPr>
        </p:nvSpPr>
        <p:spPr/>
        <p:txBody>
          <a:bodyPr/>
          <a:lstStyle/>
          <a:p>
            <a:r>
              <a:rPr lang="zh-CN" altLang="zh-CN"/>
              <a:t>在</a:t>
            </a:r>
            <a:r>
              <a:rPr lang="en-US" altLang="zh-CN"/>
              <a:t>HTTP / 1.0</a:t>
            </a:r>
            <a:r>
              <a:rPr lang="zh-CN" altLang="zh-CN"/>
              <a:t>协议采用的是全双工协议，所以为了创建可靠的连接，就需要在连接建立与连接断开时采用“三次握手”与“四次挥手”的处理机制，这样在每次进行请求和响应时都会造成大量的资源消耗，所以为了解决这样的缺陷，最佳的做法是采用持</a:t>
            </a:r>
            <a:r>
              <a:rPr lang="zh-CN" altLang="zh-CN" smtClean="0"/>
              <a:t>久</a:t>
            </a:r>
            <a:r>
              <a:rPr lang="zh-CN" altLang="zh-CN"/>
              <a:t>化</a:t>
            </a:r>
            <a:r>
              <a:rPr lang="zh-CN" altLang="zh-CN" smtClean="0"/>
              <a:t>连</a:t>
            </a:r>
            <a:r>
              <a:rPr lang="zh-CN" altLang="zh-CN"/>
              <a:t>接的形式来实现</a:t>
            </a:r>
            <a:r>
              <a:rPr lang="en-US" altLang="zh-CN"/>
              <a:t>Socket</a:t>
            </a:r>
            <a:r>
              <a:rPr lang="zh-CN" altLang="zh-CN"/>
              <a:t>连接复用，这样用户只需要创建一次连接，就可以实现多次的请求与响应处理</a:t>
            </a:r>
            <a:endParaRPr lang="zh-CN" altLang="en-US"/>
          </a:p>
        </p:txBody>
      </p:sp>
      <p:pic>
        <p:nvPicPr>
          <p:cNvPr id="4" name="图片 3"/>
          <p:cNvPicPr>
            <a:picLocks noChangeAspect="1"/>
          </p:cNvPicPr>
          <p:nvPr/>
        </p:nvPicPr>
        <p:blipFill>
          <a:blip r:embed="rId2"/>
          <a:stretch>
            <a:fillRect/>
          </a:stretch>
        </p:blipFill>
        <p:spPr>
          <a:xfrm>
            <a:off x="508000" y="2698644"/>
            <a:ext cx="11137900" cy="1844859"/>
          </a:xfrm>
          <a:prstGeom prst="rect">
            <a:avLst/>
          </a:prstGeom>
        </p:spPr>
      </p:pic>
    </p:spTree>
    <p:extLst>
      <p:ext uri="{BB962C8B-B14F-4D97-AF65-F5344CB8AC3E}">
        <p14:creationId xmlns:p14="http://schemas.microsoft.com/office/powerpoint/2010/main" val="38611176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HttpClient</a:t>
            </a:r>
            <a:r>
              <a:rPr lang="zh-CN" altLang="zh-CN"/>
              <a:t>连接池</a:t>
            </a:r>
            <a:endParaRPr lang="zh-CN" altLang="en-US"/>
          </a:p>
        </p:txBody>
      </p:sp>
      <p:sp>
        <p:nvSpPr>
          <p:cNvPr id="3" name="内容占位符 2"/>
          <p:cNvSpPr>
            <a:spLocks noGrp="1"/>
          </p:cNvSpPr>
          <p:nvPr>
            <p:ph idx="1"/>
          </p:nvPr>
        </p:nvSpPr>
        <p:spPr/>
        <p:txBody>
          <a:bodyPr/>
          <a:lstStyle/>
          <a:p>
            <a:r>
              <a:rPr lang="zh-CN" altLang="zh-CN"/>
              <a:t>在</a:t>
            </a:r>
            <a:r>
              <a:rPr lang="en-US" altLang="zh-CN"/>
              <a:t>HTTP / 1.1</a:t>
            </a:r>
            <a:r>
              <a:rPr lang="zh-CN" altLang="zh-CN"/>
              <a:t>协议中，为了提高</a:t>
            </a:r>
            <a:r>
              <a:rPr lang="en-US" altLang="zh-CN"/>
              <a:t>Socket</a:t>
            </a:r>
            <a:r>
              <a:rPr lang="zh-CN" altLang="zh-CN"/>
              <a:t>复用性采用了多路复用的设计原则，这样可以让一个连接来为不同的用户提供服务，从而实现了服务端的服务处理性能，而在客户端如果要想实现持久化连接，则可以基于</a:t>
            </a:r>
            <a:r>
              <a:rPr lang="en-US" altLang="zh-CN"/>
              <a:t>HttpClient</a:t>
            </a:r>
            <a:r>
              <a:rPr lang="zh-CN" altLang="zh-CN"/>
              <a:t>组件提供的连接池来进行管理，以实现同一条</a:t>
            </a:r>
            <a:r>
              <a:rPr lang="en-US" altLang="zh-CN"/>
              <a:t>TCP</a:t>
            </a:r>
            <a:r>
              <a:rPr lang="zh-CN" altLang="zh-CN"/>
              <a:t>链路上的连接复用</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60" y="2307388"/>
            <a:ext cx="11631468" cy="3906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615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r>
              <a:rPr lang="zh-CN" altLang="zh-CN"/>
              <a:t>配置</a:t>
            </a:r>
            <a:endParaRPr lang="zh-CN" altLang="en-US"/>
          </a:p>
        </p:txBody>
      </p:sp>
      <p:graphicFrame>
        <p:nvGraphicFramePr>
          <p:cNvPr id="4" name="表格 3"/>
          <p:cNvGraphicFramePr>
            <a:graphicFrameLocks noGrp="1"/>
          </p:cNvGraphicFramePr>
          <p:nvPr>
            <p:extLst/>
          </p:nvPr>
        </p:nvGraphicFramePr>
        <p:xfrm>
          <a:off x="198972" y="849087"/>
          <a:ext cx="11754730" cy="5817720"/>
        </p:xfrm>
        <a:graphic>
          <a:graphicData uri="http://schemas.openxmlformats.org/drawingml/2006/table">
            <a:tbl>
              <a:tblPr firstRow="1" firstCol="1" lastRow="1" lastCol="1" bandRow="1" bandCol="1">
                <a:tableStyleId>{5940675A-B579-460E-94D1-54222C63F5DA}</a:tableStyleId>
              </a:tblPr>
              <a:tblGrid>
                <a:gridCol w="11754730">
                  <a:extLst>
                    <a:ext uri="{9D8B030D-6E8A-4147-A177-3AD203B41FA5}">
                      <a16:colId xmlns:a16="http://schemas.microsoft.com/office/drawing/2014/main" val="3355140079"/>
                    </a:ext>
                  </a:extLst>
                </a:gridCol>
              </a:tblGrid>
              <a:tr h="5817720">
                <a:tc>
                  <a:txBody>
                    <a:bodyPr/>
                    <a:lstStyle/>
                    <a:p>
                      <a:r>
                        <a:rPr lang="en-US" sz="1600">
                          <a:effectLst/>
                        </a:rPr>
                        <a:t>project('consumer-springboot-80') { 				// </a:t>
                      </a:r>
                      <a:r>
                        <a:rPr lang="zh-CN" sz="1600">
                          <a:effectLst/>
                        </a:rPr>
                        <a:t>子模块</a:t>
                      </a:r>
                      <a:r>
                        <a:rPr lang="en-US" sz="1600">
                          <a:effectLst/>
                        </a:rPr>
                        <a:t/>
                      </a:r>
                      <a:br>
                        <a:rPr lang="en-US" sz="1600">
                          <a:effectLst/>
                        </a:rPr>
                      </a:br>
                      <a:r>
                        <a:rPr lang="en-US" sz="1600">
                          <a:effectLst/>
                        </a:rPr>
                        <a:t>    dependencies { 						// </a:t>
                      </a:r>
                      <a:r>
                        <a:rPr lang="zh-CN" sz="1600">
                          <a:effectLst/>
                        </a:rPr>
                        <a:t>配置子模块依赖</a:t>
                      </a:r>
                      <a:r>
                        <a:rPr lang="en-US" sz="1600">
                          <a:effectLst/>
                        </a:rPr>
                        <a:t/>
                      </a:r>
                      <a:br>
                        <a:rPr lang="en-US" sz="1600">
                          <a:effectLst/>
                        </a:rPr>
                      </a:br>
                      <a:r>
                        <a:rPr lang="en-US" sz="1600">
                          <a:effectLst/>
                        </a:rPr>
                        <a:t>        implementation('org.apache.httpcomponents:httpclient:4.5.13')// httpclient</a:t>
                      </a:r>
                      <a:br>
                        <a:rPr lang="en-US" sz="1600">
                          <a:effectLst/>
                        </a:rPr>
                      </a:br>
                      <a:r>
                        <a:rPr lang="en-US" sz="1600">
                          <a:effectLst/>
                        </a:rPr>
                        <a:t>        implementation('io.github.openfeign:feign-httpclient:11.1') 	// httpclient</a:t>
                      </a:r>
                      <a:br>
                        <a:rPr lang="en-US" sz="1600">
                          <a:effectLst/>
                        </a:rPr>
                      </a:br>
                      <a:r>
                        <a:rPr lang="en-US" sz="1600">
                          <a:effectLst/>
                        </a:rPr>
                        <a:t>        implementation(project(':common-api')) 			// </a:t>
                      </a:r>
                      <a:r>
                        <a:rPr lang="zh-CN" sz="1600">
                          <a:effectLst/>
                        </a:rPr>
                        <a:t>公共子模块</a:t>
                      </a:r>
                      <a:r>
                        <a:rPr lang="en-US" sz="1600">
                          <a:effectLst/>
                        </a:rPr>
                        <a:t/>
                      </a:r>
                      <a:br>
                        <a:rPr lang="en-US" sz="1600">
                          <a:effectLst/>
                        </a:rPr>
                      </a:br>
                      <a:r>
                        <a:rPr lang="en-US" sz="1600">
                          <a:effectLst/>
                        </a:rPr>
                        <a:t>        implementation('com.alibaba.cloud:spring-cloud-starter-alibaba-nacos-discovery')</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452065490"/>
                  </a:ext>
                </a:extLst>
              </a:tr>
            </a:tbl>
          </a:graphicData>
        </a:graphic>
      </p:graphicFrame>
    </p:spTree>
    <p:extLst>
      <p:ext uri="{BB962C8B-B14F-4D97-AF65-F5344CB8AC3E}">
        <p14:creationId xmlns:p14="http://schemas.microsoft.com/office/powerpoint/2010/main" val="8995107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232223" y="926089"/>
          <a:ext cx="11754730" cy="5765655"/>
        </p:xfrm>
        <a:graphic>
          <a:graphicData uri="http://schemas.openxmlformats.org/drawingml/2006/table">
            <a:tbl>
              <a:tblPr firstRow="1" firstCol="1" lastRow="1" lastCol="1" bandRow="1" bandCol="1">
                <a:tableStyleId>{5940675A-B579-460E-94D1-54222C63F5DA}</a:tableStyleId>
              </a:tblPr>
              <a:tblGrid>
                <a:gridCol w="11754730">
                  <a:extLst>
                    <a:ext uri="{9D8B030D-6E8A-4147-A177-3AD203B41FA5}">
                      <a16:colId xmlns:a16="http://schemas.microsoft.com/office/drawing/2014/main" val="1375002783"/>
                    </a:ext>
                  </a:extLst>
                </a:gridCol>
              </a:tblGrid>
              <a:tr h="5765655">
                <a:tc>
                  <a:txBody>
                    <a:bodyPr/>
                    <a:lstStyle/>
                    <a:p>
                      <a:r>
                        <a:rPr lang="en-US" sz="1600">
                          <a:effectLst/>
                        </a:rPr>
                        <a:t>feign: 					# Feign</a:t>
                      </a:r>
                      <a:r>
                        <a:rPr lang="zh-CN" sz="1600">
                          <a:effectLst/>
                        </a:rPr>
                        <a:t>配置</a:t>
                      </a:r>
                      <a:r>
                        <a:rPr lang="en-US" sz="1600">
                          <a:effectLst/>
                        </a:rPr>
                        <a:t/>
                      </a:r>
                      <a:br>
                        <a:rPr lang="en-US" sz="1600">
                          <a:effectLst/>
                        </a:rPr>
                      </a:br>
                      <a:r>
                        <a:rPr lang="en-US" sz="1600">
                          <a:effectLst/>
                        </a:rPr>
                        <a:t>  httpclient: 				# HttpClient</a:t>
                      </a:r>
                      <a:r>
                        <a:rPr lang="zh-CN" sz="1600">
                          <a:effectLst/>
                        </a:rPr>
                        <a:t>连接池配置</a:t>
                      </a:r>
                      <a:r>
                        <a:rPr lang="en-US" sz="1600">
                          <a:effectLst/>
                        </a:rPr>
                        <a:t/>
                      </a:r>
                      <a:br>
                        <a:rPr lang="en-US" sz="1600">
                          <a:effectLst/>
                        </a:rPr>
                      </a:br>
                      <a:r>
                        <a:rPr lang="en-US" sz="1600">
                          <a:effectLst/>
                        </a:rPr>
                        <a:t>    enabled: true  			# </a:t>
                      </a:r>
                      <a:r>
                        <a:rPr lang="zh-CN" sz="1600">
                          <a:effectLst/>
                        </a:rPr>
                        <a:t>使用</a:t>
                      </a:r>
                      <a:r>
                        <a:rPr lang="en-US" sz="1600">
                          <a:effectLst/>
                        </a:rPr>
                        <a:t>HttpClient</a:t>
                      </a:r>
                      <a:r>
                        <a:rPr lang="zh-CN" sz="1600">
                          <a:effectLst/>
                        </a:rPr>
                        <a:t>处理机制</a:t>
                      </a:r>
                      <a:r>
                        <a:rPr lang="en-US" sz="1600">
                          <a:effectLst/>
                        </a:rPr>
                        <a:t/>
                      </a:r>
                      <a:br>
                        <a:rPr lang="en-US" sz="1600">
                          <a:effectLst/>
                        </a:rPr>
                      </a:br>
                      <a:r>
                        <a:rPr lang="en-US" sz="1600">
                          <a:effectLst/>
                        </a:rPr>
                        <a:t>    max-connections: 200 			# feign</a:t>
                      </a:r>
                      <a:r>
                        <a:rPr lang="zh-CN" sz="1600">
                          <a:effectLst/>
                        </a:rPr>
                        <a:t>的最大连接数</a:t>
                      </a:r>
                      <a:r>
                        <a:rPr lang="en-US" sz="1600">
                          <a:effectLst/>
                        </a:rPr>
                        <a:t/>
                      </a:r>
                      <a:br>
                        <a:rPr lang="en-US" sz="1600">
                          <a:effectLst/>
                        </a:rPr>
                      </a:br>
                      <a:r>
                        <a:rPr lang="en-US" sz="1600">
                          <a:effectLst/>
                        </a:rPr>
                        <a:t>    max-connections-per-route: 50 		# feign</a:t>
                      </a:r>
                      <a:r>
                        <a:rPr lang="zh-CN" sz="1600">
                          <a:effectLst/>
                        </a:rPr>
                        <a:t>单个路径的最大连接数</a:t>
                      </a:r>
                      <a:r>
                        <a:rPr lang="en-US" sz="1600">
                          <a:effectLst/>
                        </a:rPr>
                        <a:t/>
                      </a:r>
                      <a:br>
                        <a:rPr lang="en-US" sz="1600">
                          <a:effectLst/>
                        </a:rPr>
                      </a:br>
                      <a:r>
                        <a:rPr lang="en-US" sz="1600">
                          <a:effectLst/>
                        </a:rPr>
                        <a:t>    connection-timeout: 2000 		# </a:t>
                      </a:r>
                      <a:r>
                        <a:rPr lang="zh-CN" sz="1600">
                          <a:effectLst/>
                        </a:rPr>
                        <a:t>连接超时</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804825788"/>
                  </a:ext>
                </a:extLst>
              </a:tr>
            </a:tbl>
          </a:graphicData>
        </a:graphic>
      </p:graphicFrame>
    </p:spTree>
    <p:extLst>
      <p:ext uri="{BB962C8B-B14F-4D97-AF65-F5344CB8AC3E}">
        <p14:creationId xmlns:p14="http://schemas.microsoft.com/office/powerpoint/2010/main" val="3313909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11094</Words>
  <Application>Microsoft Office PowerPoint</Application>
  <PresentationFormat>宽屏</PresentationFormat>
  <Paragraphs>658</Paragraphs>
  <Slides>148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148</vt:i4>
      </vt:variant>
    </vt:vector>
  </HeadingPairs>
  <TitlesOfParts>
    <vt:vector size="157" baseType="lpstr">
      <vt:lpstr>阿里巴巴普惠体 B</vt:lpstr>
      <vt:lpstr>等线</vt:lpstr>
      <vt:lpstr>黑体</vt:lpstr>
      <vt:lpstr>宋体</vt:lpstr>
      <vt:lpstr>微软雅黑</vt:lpstr>
      <vt:lpstr>Arial</vt:lpstr>
      <vt:lpstr>Times New Roman</vt:lpstr>
      <vt:lpstr>Wingdings</vt:lpstr>
      <vt:lpstr>Office 主题​​</vt:lpstr>
      <vt:lpstr>PowerPoint 演示文稿</vt:lpstr>
      <vt:lpstr>微服务集群架构</vt:lpstr>
      <vt:lpstr>微服务集群架构</vt:lpstr>
      <vt:lpstr>Nacos集群配置</vt:lpstr>
      <vt:lpstr>虚拟机网卡配置</vt:lpstr>
      <vt:lpstr>修改主机名称</vt:lpstr>
      <vt:lpstr>修改hosts</vt:lpstr>
      <vt:lpstr>远程拷贝</vt:lpstr>
      <vt:lpstr>防火墙配置</vt:lpstr>
      <vt:lpstr>Nacos配置文件</vt:lpstr>
      <vt:lpstr>远程拷贝</vt:lpstr>
      <vt:lpstr>主机名称映射</vt:lpstr>
      <vt:lpstr>启动Nacos节点</vt:lpstr>
      <vt:lpstr>hosts映射</vt:lpstr>
      <vt:lpstr>Nacos节点列表</vt:lpstr>
      <vt:lpstr>Nacos控制台代理</vt:lpstr>
      <vt:lpstr>代理实现</vt:lpstr>
      <vt:lpstr>Nginx配置文件</vt:lpstr>
      <vt:lpstr>微服务向Nacos集群注册</vt:lpstr>
      <vt:lpstr>Nacos服务注册与获取</vt:lpstr>
      <vt:lpstr>操作步骤</vt:lpstr>
      <vt:lpstr>PowerPoint 演示文稿</vt:lpstr>
      <vt:lpstr>配置步骤</vt:lpstr>
      <vt:lpstr>微服务集群注册</vt:lpstr>
      <vt:lpstr>创建数据库</vt:lpstr>
      <vt:lpstr>settings.gradle</vt:lpstr>
      <vt:lpstr>build.gradle</vt:lpstr>
      <vt:lpstr>服务配置</vt:lpstr>
      <vt:lpstr>服务启动类</vt:lpstr>
      <vt:lpstr>微服务消费端</vt:lpstr>
      <vt:lpstr>build.gradle</vt:lpstr>
      <vt:lpstr>application.yml</vt:lpstr>
      <vt:lpstr>节点获取类</vt:lpstr>
      <vt:lpstr>DeptConsumerAction</vt:lpstr>
      <vt:lpstr>修改客户端启动程序</vt:lpstr>
      <vt:lpstr>CAP回顾</vt:lpstr>
      <vt:lpstr>节点数据同步</vt:lpstr>
      <vt:lpstr>分区容错性</vt:lpstr>
      <vt:lpstr>CP原则：一致性原则 + 分区容错性原则</vt:lpstr>
      <vt:lpstr>Raft算法</vt:lpstr>
      <vt:lpstr>Raft节点状态</vt:lpstr>
      <vt:lpstr>AP原则：可用性原则 + 分区容错性原则</vt:lpstr>
      <vt:lpstr>Ribbon组件作用</vt:lpstr>
      <vt:lpstr>修改RestTemplateConfig配置类</vt:lpstr>
      <vt:lpstr>修改DeptConsumerAction控制器类</vt:lpstr>
      <vt:lpstr>Ribbon消费端调用</vt:lpstr>
      <vt:lpstr>开启Ribbon饿汉式加载模式</vt:lpstr>
      <vt:lpstr>ServetList数据保存</vt:lpstr>
      <vt:lpstr>创建一个静态服务列表类</vt:lpstr>
      <vt:lpstr>ServerList实现子类</vt:lpstr>
      <vt:lpstr>配置静态服务实例</vt:lpstr>
      <vt:lpstr>ILoadBalancer负载均衡器</vt:lpstr>
      <vt:lpstr>负载均衡器</vt:lpstr>
      <vt:lpstr>加载服务实例</vt:lpstr>
      <vt:lpstr>服务列表更新</vt:lpstr>
      <vt:lpstr>实现更新监听</vt:lpstr>
      <vt:lpstr>ServerListFilter</vt:lpstr>
      <vt:lpstr>区域服务过滤</vt:lpstr>
      <vt:lpstr>IPing存活检查</vt:lpstr>
      <vt:lpstr>范例：URL存活检查</vt:lpstr>
      <vt:lpstr>负载均衡算法</vt:lpstr>
      <vt:lpstr>Ribbon负载均衡算法</vt:lpstr>
      <vt:lpstr>Ribbon配置类</vt:lpstr>
      <vt:lpstr>创建Ribbon配置类</vt:lpstr>
      <vt:lpstr>Ribbon均衡算法配置</vt:lpstr>
      <vt:lpstr>Ribbon负载均衡策略</vt:lpstr>
      <vt:lpstr>Ribbon负载均衡策略</vt:lpstr>
      <vt:lpstr>配置负载均衡策略</vt:lpstr>
      <vt:lpstr>Ribbon核心类结构</vt:lpstr>
      <vt:lpstr>RibbonAutoConfiguration类结构</vt:lpstr>
      <vt:lpstr>微服务集群扩容</vt:lpstr>
      <vt:lpstr>Nacos控制台修改微服务权重</vt:lpstr>
      <vt:lpstr>微服务提供端注册配置</vt:lpstr>
      <vt:lpstr>负载均衡算法</vt:lpstr>
      <vt:lpstr>DeptProviderRibbonConfig配置类</vt:lpstr>
      <vt:lpstr>配置类</vt:lpstr>
      <vt:lpstr>服务分布式部署</vt:lpstr>
      <vt:lpstr>集群优先调用的负载均衡算法</vt:lpstr>
      <vt:lpstr>application.yml配置</vt:lpstr>
      <vt:lpstr>修改Ribbon配置类</vt:lpstr>
      <vt:lpstr>元数据优先调度</vt:lpstr>
      <vt:lpstr>修改部门元数据</vt:lpstr>
      <vt:lpstr>消费端元数据</vt:lpstr>
      <vt:lpstr>负载均衡算法类</vt:lpstr>
      <vt:lpstr>修改Ribbon配置类</vt:lpstr>
      <vt:lpstr>远程接口映射</vt:lpstr>
      <vt:lpstr>build.gradle配置文件</vt:lpstr>
      <vt:lpstr>IDeptService业务接口</vt:lpstr>
      <vt:lpstr>消费端Action</vt:lpstr>
      <vt:lpstr>修改启动类</vt:lpstr>
      <vt:lpstr>Feign日志级别</vt:lpstr>
      <vt:lpstr>Feign配置类</vt:lpstr>
      <vt:lpstr>@FeignClient注解</vt:lpstr>
      <vt:lpstr>application.yml配置文件</vt:lpstr>
      <vt:lpstr>HTTP的重复连接与关闭</vt:lpstr>
      <vt:lpstr>HTTP持久化连接</vt:lpstr>
      <vt:lpstr>HttpClient连接池</vt:lpstr>
      <vt:lpstr>build.gradle配置</vt:lpstr>
      <vt:lpstr>application.yml配置</vt:lpstr>
      <vt:lpstr>数据压缩传输</vt:lpstr>
      <vt:lpstr>Feign压缩传输</vt:lpstr>
      <vt:lpstr>Feign工作原理</vt:lpstr>
      <vt:lpstr>feign.Feign.Builder源代码</vt:lpstr>
      <vt:lpstr>FeignAutoConfiguration</vt:lpstr>
      <vt:lpstr>Feign自动装配类结构</vt:lpstr>
      <vt:lpstr>FeignRibbonClientAutoConfiguration</vt:lpstr>
      <vt:lpstr>FeignLoadBalancerAutoConfiguration</vt:lpstr>
      <vt:lpstr>spring-cloud-loadbalancer依赖</vt:lpstr>
      <vt:lpstr>EnableFeignClients源代码</vt:lpstr>
      <vt:lpstr>FeignClientsRegistrar类结构</vt:lpstr>
      <vt:lpstr>FeignClientBuilder类</vt:lpstr>
      <vt:lpstr>微服务调用链</vt:lpstr>
      <vt:lpstr>微服务雪崩效应</vt:lpstr>
      <vt:lpstr>Hystrix</vt:lpstr>
      <vt:lpstr>断路器</vt:lpstr>
      <vt:lpstr>资源隔离</vt:lpstr>
      <vt:lpstr>降级回退</vt:lpstr>
      <vt:lpstr>build.gradle配置文件</vt:lpstr>
      <vt:lpstr>DeptAction</vt:lpstr>
      <vt:lpstr>熔断机制启用注解</vt:lpstr>
      <vt:lpstr>Fallback失败回退</vt:lpstr>
      <vt:lpstr>Fallback服务降级处理类</vt:lpstr>
      <vt:lpstr>在业务接口中定义失败回退处理类</vt:lpstr>
      <vt:lpstr>消费端启动主类</vt:lpstr>
      <vt:lpstr>application.yml配置</vt:lpstr>
      <vt:lpstr>Hystrix监控处理</vt:lpstr>
      <vt:lpstr>build.gradle配置</vt:lpstr>
      <vt:lpstr>DeptAction控制器类</vt:lpstr>
      <vt:lpstr>application.yml配置</vt:lpstr>
      <vt:lpstr>启用Hystrix支持</vt:lpstr>
      <vt:lpstr>application.yml配置</vt:lpstr>
      <vt:lpstr>Hystrix面板启动类</vt:lpstr>
      <vt:lpstr>Turbine聚合监控</vt:lpstr>
      <vt:lpstr>build.gradle配置</vt:lpstr>
      <vt:lpstr>application.yml配置</vt:lpstr>
      <vt:lpstr>Turbine应用启动类</vt:lpstr>
      <vt:lpstr>HystrixCommand类继承结构</vt:lpstr>
      <vt:lpstr>Hystrix执行处理</vt:lpstr>
      <vt:lpstr>Hystrix执行流程</vt:lpstr>
      <vt:lpstr>HystrixAutoConfiguration关联结构</vt:lpstr>
      <vt:lpstr>Hystrix断路器</vt:lpstr>
      <vt:lpstr>HystrixCircuitBreakerConfiguration</vt:lpstr>
      <vt:lpstr>断路器实现</vt:lpstr>
      <vt:lpstr>AbstractCommand</vt:lpstr>
      <vt:lpstr>手机扫码 —— 随时关注我们</vt:lpstr>
      <vt:lpstr>PowerPoint 演示文稿</vt:lpstr>
      <vt:lpstr>PowerPoint 演示文稿</vt:lpstr>
      <vt:lpstr>技术学习小程序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yootk</dc:creator>
  <cp:lastModifiedBy>Soil.Fish</cp:lastModifiedBy>
  <cp:revision>42</cp:revision>
  <dcterms:created xsi:type="dcterms:W3CDTF">2021-02-07T06:06:21Z</dcterms:created>
  <dcterms:modified xsi:type="dcterms:W3CDTF">2022-04-21T05:49:29Z</dcterms:modified>
</cp:coreProperties>
</file>